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079" y="88518"/>
            <a:ext cx="10915015" cy="1520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7377" y="1177353"/>
            <a:ext cx="10365740" cy="2738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7575" y="1775460"/>
            <a:ext cx="10585450" cy="632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950" spc="-75" b="1">
                <a:latin typeface="Tahoma"/>
                <a:cs typeface="Tahoma"/>
              </a:rPr>
              <a:t>CHAPTER</a:t>
            </a:r>
            <a:r>
              <a:rPr dirty="0" sz="3950" spc="-229" b="1">
                <a:latin typeface="Tahoma"/>
                <a:cs typeface="Tahoma"/>
              </a:rPr>
              <a:t> </a:t>
            </a:r>
            <a:r>
              <a:rPr dirty="0" sz="3950" spc="-130" b="1">
                <a:latin typeface="Tahoma"/>
                <a:cs typeface="Tahoma"/>
              </a:rPr>
              <a:t>3</a:t>
            </a:r>
            <a:r>
              <a:rPr dirty="0" sz="3950" spc="-155" b="1">
                <a:latin typeface="Tahoma"/>
                <a:cs typeface="Tahoma"/>
              </a:rPr>
              <a:t> </a:t>
            </a:r>
            <a:r>
              <a:rPr dirty="0" sz="3950" spc="-75" b="1">
                <a:latin typeface="Tahoma"/>
                <a:cs typeface="Tahoma"/>
              </a:rPr>
              <a:t>BASICS</a:t>
            </a:r>
            <a:r>
              <a:rPr dirty="0" sz="3950" spc="-175" b="1">
                <a:latin typeface="Tahoma"/>
                <a:cs typeface="Tahoma"/>
              </a:rPr>
              <a:t> </a:t>
            </a:r>
            <a:r>
              <a:rPr dirty="0" sz="3950" spc="-114" b="1">
                <a:latin typeface="Tahoma"/>
                <a:cs typeface="Tahoma"/>
              </a:rPr>
              <a:t>OF</a:t>
            </a:r>
            <a:r>
              <a:rPr dirty="0" sz="3950" spc="-235" b="1">
                <a:latin typeface="Tahoma"/>
                <a:cs typeface="Tahoma"/>
              </a:rPr>
              <a:t> </a:t>
            </a:r>
            <a:r>
              <a:rPr dirty="0" sz="3950" spc="-130" b="1">
                <a:latin typeface="Tahoma"/>
                <a:cs typeface="Tahoma"/>
              </a:rPr>
              <a:t>LEARNING</a:t>
            </a:r>
            <a:r>
              <a:rPr dirty="0" sz="3950" spc="-175" b="1">
                <a:latin typeface="Tahoma"/>
                <a:cs typeface="Tahoma"/>
              </a:rPr>
              <a:t> </a:t>
            </a:r>
            <a:r>
              <a:rPr dirty="0" sz="3950" spc="-25" b="1">
                <a:latin typeface="Tahoma"/>
                <a:cs typeface="Tahoma"/>
              </a:rPr>
              <a:t>THEORY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1925" y="42"/>
            <a:ext cx="11894820" cy="6858000"/>
            <a:chOff x="161925" y="42"/>
            <a:chExt cx="1189482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585" y="42"/>
              <a:ext cx="10737444" cy="376226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25" y="3286253"/>
              <a:ext cx="11894825" cy="3571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508" rIns="0" bIns="0" rtlCol="0" vert="horz">
            <a:spAutoFit/>
          </a:bodyPr>
          <a:lstStyle/>
          <a:p>
            <a:pPr marL="866140">
              <a:lnSpc>
                <a:spcPct val="100000"/>
              </a:lnSpc>
              <a:spcBef>
                <a:spcPts val="105"/>
              </a:spcBef>
            </a:pPr>
            <a:r>
              <a:rPr dirty="0" sz="4800" spc="-45"/>
              <a:t>INTRODUCTION</a:t>
            </a:r>
            <a:r>
              <a:rPr dirty="0" sz="4800" spc="-229"/>
              <a:t> </a:t>
            </a:r>
            <a:r>
              <a:rPr dirty="0" sz="4800" spc="-10"/>
              <a:t>TO</a:t>
            </a:r>
            <a:r>
              <a:rPr dirty="0" sz="4800" spc="-185"/>
              <a:t> </a:t>
            </a:r>
            <a:r>
              <a:rPr dirty="0" sz="4800" spc="-55"/>
              <a:t>CONCEPT</a:t>
            </a:r>
            <a:r>
              <a:rPr dirty="0" sz="4800" spc="-215"/>
              <a:t> </a:t>
            </a:r>
            <a:r>
              <a:rPr dirty="0" sz="4800" spc="-10"/>
              <a:t>LEARNING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6104" y="1038225"/>
            <a:ext cx="9682569" cy="177160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318829" y="3086155"/>
            <a:ext cx="9130030" cy="3505200"/>
            <a:chOff x="1318829" y="3086155"/>
            <a:chExt cx="9130030" cy="35052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8829" y="3086155"/>
              <a:ext cx="9130017" cy="142869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3725" y="4514850"/>
              <a:ext cx="6324600" cy="2076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7273" rIns="0" bIns="0" rtlCol="0" vert="horz">
            <a:spAutoFit/>
          </a:bodyPr>
          <a:lstStyle/>
          <a:p>
            <a:pPr marL="671195">
              <a:lnSpc>
                <a:spcPct val="100000"/>
              </a:lnSpc>
              <a:spcBef>
                <a:spcPts val="130"/>
              </a:spcBef>
            </a:pPr>
            <a:r>
              <a:rPr dirty="0"/>
              <a:t>3.4</a:t>
            </a:r>
            <a:r>
              <a:rPr dirty="0" spc="-160"/>
              <a:t> </a:t>
            </a:r>
            <a:r>
              <a:rPr dirty="0" spc="-55"/>
              <a:t>INTRODUCTION</a:t>
            </a:r>
            <a:r>
              <a:rPr dirty="0" spc="-145"/>
              <a:t> </a:t>
            </a:r>
            <a:r>
              <a:rPr dirty="0" spc="-90"/>
              <a:t>TO</a:t>
            </a:r>
            <a:r>
              <a:rPr dirty="0" spc="-160"/>
              <a:t> </a:t>
            </a:r>
            <a:r>
              <a:rPr dirty="0" spc="-40"/>
              <a:t>CONCEPT</a:t>
            </a:r>
            <a:r>
              <a:rPr dirty="0" spc="-140"/>
              <a:t> </a:t>
            </a:r>
            <a:r>
              <a:rPr dirty="0" spc="-10"/>
              <a:t>LEARNING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737" y="1695450"/>
            <a:ext cx="10323576" cy="3942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270" y="1800289"/>
            <a:ext cx="9271432" cy="39071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7273" rIns="0" bIns="0" rtlCol="0" vert="horz">
            <a:spAutoFit/>
          </a:bodyPr>
          <a:lstStyle/>
          <a:p>
            <a:pPr marL="671195">
              <a:lnSpc>
                <a:spcPct val="100000"/>
              </a:lnSpc>
              <a:spcBef>
                <a:spcPts val="130"/>
              </a:spcBef>
            </a:pPr>
            <a:r>
              <a:rPr dirty="0"/>
              <a:t>3.4.1</a:t>
            </a:r>
            <a:r>
              <a:rPr dirty="0" spc="-140"/>
              <a:t> </a:t>
            </a:r>
            <a:r>
              <a:rPr dirty="0" spc="-65"/>
              <a:t>Representation</a:t>
            </a:r>
            <a:r>
              <a:rPr dirty="0" spc="-18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a</a:t>
            </a:r>
            <a:r>
              <a:rPr dirty="0" spc="-125"/>
              <a:t> </a:t>
            </a:r>
            <a:r>
              <a:rPr dirty="0" spc="-10"/>
              <a:t>Hypothesis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456" y="2047875"/>
            <a:ext cx="10952284" cy="25522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517" y="104772"/>
            <a:ext cx="11108956" cy="67532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383" y="3343330"/>
            <a:ext cx="8386016" cy="149533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1286" y="5019675"/>
            <a:ext cx="9283390" cy="13525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2759" y="533400"/>
            <a:ext cx="899968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757" y="695528"/>
            <a:ext cx="9211510" cy="50004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157" y="26"/>
            <a:ext cx="10756686" cy="13619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748" y="1676398"/>
            <a:ext cx="11294968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338" y="1057343"/>
            <a:ext cx="11023249" cy="46100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97" y="294893"/>
            <a:ext cx="472249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135" b="1">
                <a:latin typeface="Tahoma"/>
                <a:cs typeface="Tahoma"/>
              </a:rPr>
              <a:t>LEARNING</a:t>
            </a:r>
            <a:r>
              <a:rPr dirty="0" sz="3950" spc="-145" b="1">
                <a:latin typeface="Tahoma"/>
                <a:cs typeface="Tahoma"/>
              </a:rPr>
              <a:t> </a:t>
            </a:r>
            <a:r>
              <a:rPr dirty="0" sz="3950" spc="-85" b="1">
                <a:latin typeface="Tahoma"/>
                <a:cs typeface="Tahoma"/>
              </a:rPr>
              <a:t>THEORY</a:t>
            </a:r>
            <a:endParaRPr sz="395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2880" indent="-170180">
              <a:lnSpc>
                <a:spcPts val="2605"/>
              </a:lnSpc>
              <a:spcBef>
                <a:spcPts val="100"/>
              </a:spcBef>
              <a:buFont typeface="Arial MT"/>
              <a:buChar char="•"/>
              <a:tabLst>
                <a:tab pos="182880" algn="l"/>
              </a:tabLst>
            </a:pPr>
            <a:r>
              <a:rPr dirty="0">
                <a:latin typeface="Calibri"/>
                <a:cs typeface="Calibri"/>
              </a:rPr>
              <a:t>Learning</a:t>
            </a:r>
            <a:r>
              <a:rPr dirty="0" spc="190">
                <a:latin typeface="Calibri"/>
                <a:cs typeface="Calibri"/>
              </a:rPr>
              <a:t> </a:t>
            </a:r>
            <a:r>
              <a:rPr dirty="0"/>
              <a:t>is</a:t>
            </a:r>
            <a:r>
              <a:rPr dirty="0" spc="-100"/>
              <a:t> </a:t>
            </a:r>
            <a:r>
              <a:rPr dirty="0"/>
              <a:t>a</a:t>
            </a:r>
            <a:r>
              <a:rPr dirty="0" spc="-90"/>
              <a:t> </a:t>
            </a:r>
            <a:r>
              <a:rPr dirty="0" spc="-95"/>
              <a:t>process </a:t>
            </a:r>
            <a:r>
              <a:rPr dirty="0" spc="-135"/>
              <a:t>by</a:t>
            </a:r>
            <a:r>
              <a:rPr dirty="0" spc="-70"/>
              <a:t> </a:t>
            </a:r>
            <a:r>
              <a:rPr dirty="0" spc="-95"/>
              <a:t>which</a:t>
            </a:r>
            <a:r>
              <a:rPr dirty="0" spc="-80"/>
              <a:t> </a:t>
            </a:r>
            <a:r>
              <a:rPr dirty="0" spc="-105"/>
              <a:t>one </a:t>
            </a:r>
            <a:r>
              <a:rPr dirty="0" spc="-85"/>
              <a:t>can</a:t>
            </a:r>
            <a:r>
              <a:rPr dirty="0" spc="-90"/>
              <a:t> </a:t>
            </a:r>
            <a:r>
              <a:rPr dirty="0" spc="-114"/>
              <a:t>acquire</a:t>
            </a:r>
            <a:r>
              <a:rPr dirty="0" spc="-95"/>
              <a:t> </a:t>
            </a:r>
            <a:r>
              <a:rPr dirty="0" spc="-140"/>
              <a:t>knowledge</a:t>
            </a:r>
            <a:r>
              <a:rPr dirty="0" spc="-70"/>
              <a:t> </a:t>
            </a:r>
            <a:r>
              <a:rPr dirty="0" spc="-120"/>
              <a:t>and</a:t>
            </a:r>
            <a:r>
              <a:rPr dirty="0" spc="-95"/>
              <a:t> </a:t>
            </a:r>
            <a:r>
              <a:rPr dirty="0" spc="-70"/>
              <a:t>construct</a:t>
            </a:r>
          </a:p>
          <a:p>
            <a:pPr marL="184150">
              <a:lnSpc>
                <a:spcPts val="2605"/>
              </a:lnSpc>
            </a:pPr>
            <a:r>
              <a:rPr dirty="0" spc="-165"/>
              <a:t>new</a:t>
            </a:r>
            <a:r>
              <a:rPr dirty="0" spc="-245"/>
              <a:t> </a:t>
            </a:r>
            <a:r>
              <a:rPr dirty="0" spc="-120"/>
              <a:t>ideas</a:t>
            </a:r>
            <a:r>
              <a:rPr dirty="0" spc="-285"/>
              <a:t> </a:t>
            </a:r>
            <a:r>
              <a:rPr dirty="0" spc="-140"/>
              <a:t>or</a:t>
            </a:r>
            <a:r>
              <a:rPr dirty="0" spc="-290"/>
              <a:t> </a:t>
            </a:r>
            <a:r>
              <a:rPr dirty="0" spc="-120"/>
              <a:t>concepts</a:t>
            </a:r>
            <a:r>
              <a:rPr dirty="0" spc="-265"/>
              <a:t> </a:t>
            </a:r>
            <a:r>
              <a:rPr dirty="0" spc="-145"/>
              <a:t>based</a:t>
            </a:r>
            <a:r>
              <a:rPr dirty="0" spc="-245"/>
              <a:t> </a:t>
            </a:r>
            <a:r>
              <a:rPr dirty="0" spc="-155"/>
              <a:t>on</a:t>
            </a:r>
            <a:r>
              <a:rPr dirty="0" spc="-285"/>
              <a:t> </a:t>
            </a:r>
            <a:r>
              <a:rPr dirty="0" spc="-150"/>
              <a:t>the</a:t>
            </a:r>
            <a:r>
              <a:rPr dirty="0" spc="-270"/>
              <a:t> </a:t>
            </a:r>
            <a:r>
              <a:rPr dirty="0" spc="-40"/>
              <a:t>experiences.</a:t>
            </a:r>
          </a:p>
          <a:p>
            <a:pPr marL="182880" indent="-170180">
              <a:lnSpc>
                <a:spcPct val="100000"/>
              </a:lnSpc>
              <a:spcBef>
                <a:spcPts val="955"/>
              </a:spcBef>
              <a:buFont typeface="Arial MT"/>
              <a:buChar char="•"/>
              <a:tabLst>
                <a:tab pos="182880" algn="l"/>
              </a:tabLst>
            </a:pPr>
            <a:r>
              <a:rPr dirty="0" spc="-20"/>
              <a:t>The</a:t>
            </a:r>
            <a:r>
              <a:rPr dirty="0" spc="-55"/>
              <a:t> </a:t>
            </a:r>
            <a:r>
              <a:rPr dirty="0" spc="-100"/>
              <a:t>standard</a:t>
            </a:r>
            <a:r>
              <a:rPr dirty="0" spc="-80"/>
              <a:t> </a:t>
            </a:r>
            <a:r>
              <a:rPr dirty="0" spc="-85"/>
              <a:t>definition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70"/>
              <a:t> </a:t>
            </a:r>
            <a:r>
              <a:rPr dirty="0" spc="-100"/>
              <a:t>learning</a:t>
            </a:r>
            <a:r>
              <a:rPr dirty="0" spc="-85"/>
              <a:t> </a:t>
            </a:r>
            <a:r>
              <a:rPr dirty="0" spc="-90"/>
              <a:t>proposed</a:t>
            </a:r>
            <a:r>
              <a:rPr dirty="0" spc="-60"/>
              <a:t> </a:t>
            </a:r>
            <a:r>
              <a:rPr dirty="0"/>
              <a:t>by</a:t>
            </a:r>
            <a:r>
              <a:rPr dirty="0" spc="-40"/>
              <a:t> </a:t>
            </a:r>
            <a:r>
              <a:rPr dirty="0" spc="-45"/>
              <a:t>Tom</a:t>
            </a:r>
            <a:r>
              <a:rPr dirty="0" spc="-50"/>
              <a:t> </a:t>
            </a:r>
            <a:r>
              <a:rPr dirty="0" spc="-45"/>
              <a:t>Mitchell</a:t>
            </a:r>
            <a:r>
              <a:rPr dirty="0" spc="-60"/>
              <a:t> </a:t>
            </a:r>
            <a:r>
              <a:rPr dirty="0"/>
              <a:t>is</a:t>
            </a:r>
            <a:r>
              <a:rPr dirty="0" spc="-65"/>
              <a:t> </a:t>
            </a:r>
            <a:r>
              <a:rPr dirty="0" spc="-60"/>
              <a:t>that</a:t>
            </a:r>
            <a:r>
              <a:rPr dirty="0" spc="-55"/>
              <a:t> </a:t>
            </a:r>
            <a:r>
              <a:rPr dirty="0" spc="-50"/>
              <a:t>a</a:t>
            </a:r>
          </a:p>
          <a:p>
            <a:pPr marL="184150">
              <a:lnSpc>
                <a:spcPct val="100000"/>
              </a:lnSpc>
              <a:spcBef>
                <a:spcPts val="120"/>
              </a:spcBef>
            </a:pPr>
            <a:r>
              <a:rPr dirty="0" spc="-190"/>
              <a:t>program</a:t>
            </a:r>
            <a:r>
              <a:rPr dirty="0" spc="-270"/>
              <a:t> </a:t>
            </a:r>
            <a:r>
              <a:rPr dirty="0" spc="-140"/>
              <a:t>can</a:t>
            </a:r>
            <a:r>
              <a:rPr dirty="0" spc="-295"/>
              <a:t> </a:t>
            </a:r>
            <a:r>
              <a:rPr dirty="0" spc="-60"/>
              <a:t>learn</a:t>
            </a:r>
            <a:r>
              <a:rPr dirty="0" spc="225"/>
              <a:t> </a:t>
            </a:r>
            <a:r>
              <a:rPr dirty="0" spc="-160"/>
              <a:t>from</a:t>
            </a:r>
            <a:r>
              <a:rPr dirty="0" spc="-315"/>
              <a:t> </a:t>
            </a:r>
            <a:r>
              <a:rPr dirty="0">
                <a:latin typeface="Calibri"/>
                <a:cs typeface="Calibri"/>
              </a:rPr>
              <a:t>E</a:t>
            </a:r>
            <a:r>
              <a:rPr dirty="0" spc="-20">
                <a:latin typeface="Calibri"/>
                <a:cs typeface="Calibri"/>
              </a:rPr>
              <a:t> </a:t>
            </a:r>
            <a:r>
              <a:rPr dirty="0" spc="-135"/>
              <a:t>for</a:t>
            </a:r>
            <a:r>
              <a:rPr dirty="0" spc="-295"/>
              <a:t> </a:t>
            </a:r>
            <a:r>
              <a:rPr dirty="0" spc="-150"/>
              <a:t>the</a:t>
            </a:r>
            <a:r>
              <a:rPr dirty="0" spc="-295"/>
              <a:t> </a:t>
            </a:r>
            <a:r>
              <a:rPr dirty="0" spc="-140"/>
              <a:t>task</a:t>
            </a:r>
            <a:r>
              <a:rPr dirty="0" spc="-325"/>
              <a:t> </a:t>
            </a:r>
            <a:r>
              <a:rPr dirty="0" spc="-130">
                <a:latin typeface="Calibri"/>
                <a:cs typeface="Calibri"/>
              </a:rPr>
              <a:t>T</a:t>
            </a:r>
            <a:r>
              <a:rPr dirty="0" spc="-130"/>
              <a:t>,</a:t>
            </a:r>
            <a:r>
              <a:rPr dirty="0" spc="-305"/>
              <a:t> </a:t>
            </a:r>
            <a:r>
              <a:rPr dirty="0" spc="-165"/>
              <a:t>and</a:t>
            </a:r>
            <a:r>
              <a:rPr dirty="0" spc="-295"/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dirty="0" spc="-25">
                <a:latin typeface="Calibri"/>
                <a:cs typeface="Calibri"/>
              </a:rPr>
              <a:t> </a:t>
            </a:r>
            <a:r>
              <a:rPr dirty="0" spc="-155"/>
              <a:t>improves</a:t>
            </a:r>
            <a:r>
              <a:rPr dirty="0" spc="-330"/>
              <a:t> </a:t>
            </a:r>
            <a:r>
              <a:rPr dirty="0" spc="-140"/>
              <a:t>with</a:t>
            </a:r>
            <a:r>
              <a:rPr dirty="0" spc="-275"/>
              <a:t> </a:t>
            </a:r>
            <a:r>
              <a:rPr dirty="0" spc="-140"/>
              <a:t>experience</a:t>
            </a:r>
            <a:r>
              <a:rPr dirty="0" spc="-300"/>
              <a:t> </a:t>
            </a:r>
            <a:r>
              <a:rPr dirty="0" spc="-25">
                <a:latin typeface="Calibri"/>
                <a:cs typeface="Calibri"/>
              </a:rPr>
              <a:t>E</a:t>
            </a:r>
            <a:r>
              <a:rPr dirty="0" spc="-25"/>
              <a:t>.</a:t>
            </a:r>
          </a:p>
          <a:p>
            <a:pPr marL="182880" indent="-17018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182880" algn="l"/>
              </a:tabLst>
            </a:pPr>
            <a:r>
              <a:rPr dirty="0" spc="-150"/>
              <a:t>There</a:t>
            </a:r>
            <a:r>
              <a:rPr dirty="0" spc="-245"/>
              <a:t> </a:t>
            </a:r>
            <a:r>
              <a:rPr dirty="0" spc="-145"/>
              <a:t>are</a:t>
            </a:r>
            <a:r>
              <a:rPr dirty="0" spc="-295"/>
              <a:t> </a:t>
            </a:r>
            <a:r>
              <a:rPr dirty="0" spc="-150"/>
              <a:t>two</a:t>
            </a:r>
            <a:r>
              <a:rPr dirty="0" spc="-220"/>
              <a:t> </a:t>
            </a:r>
            <a:r>
              <a:rPr dirty="0" spc="-140"/>
              <a:t>kinds</a:t>
            </a:r>
            <a:r>
              <a:rPr dirty="0" spc="-245"/>
              <a:t> </a:t>
            </a:r>
            <a:r>
              <a:rPr dirty="0" spc="-110"/>
              <a:t>of</a:t>
            </a:r>
            <a:r>
              <a:rPr dirty="0" spc="-270"/>
              <a:t> </a:t>
            </a:r>
            <a:r>
              <a:rPr dirty="0" spc="-140"/>
              <a:t>problems</a:t>
            </a:r>
            <a:r>
              <a:rPr dirty="0" spc="-240"/>
              <a:t> </a:t>
            </a:r>
            <a:r>
              <a:rPr dirty="0" spc="90">
                <a:latin typeface="Tahoma"/>
                <a:cs typeface="Tahoma"/>
              </a:rPr>
              <a:t>–</a:t>
            </a:r>
            <a:r>
              <a:rPr dirty="0" spc="-165">
                <a:latin typeface="Tahoma"/>
                <a:cs typeface="Tahoma"/>
              </a:rPr>
              <a:t> </a:t>
            </a:r>
            <a:r>
              <a:rPr dirty="0" spc="-100"/>
              <a:t>well-</a:t>
            </a:r>
            <a:r>
              <a:rPr dirty="0" spc="-135"/>
              <a:t>posed</a:t>
            </a:r>
            <a:r>
              <a:rPr dirty="0" spc="-240"/>
              <a:t> </a:t>
            </a:r>
            <a:r>
              <a:rPr dirty="0" spc="-165"/>
              <a:t>and</a:t>
            </a:r>
            <a:r>
              <a:rPr dirty="0" spc="-260"/>
              <a:t> </a:t>
            </a:r>
            <a:r>
              <a:rPr dirty="0" spc="-75"/>
              <a:t>ill-</a:t>
            </a:r>
            <a:r>
              <a:rPr dirty="0" spc="-10"/>
              <a:t>posed.</a:t>
            </a:r>
          </a:p>
          <a:p>
            <a:pPr marL="182880" indent="-170180">
              <a:lnSpc>
                <a:spcPts val="2640"/>
              </a:lnSpc>
              <a:spcBef>
                <a:spcPts val="500"/>
              </a:spcBef>
              <a:buFont typeface="Arial MT"/>
              <a:buChar char="•"/>
              <a:tabLst>
                <a:tab pos="182880" algn="l"/>
                <a:tab pos="1845310" algn="l"/>
              </a:tabLst>
            </a:pPr>
            <a:r>
              <a:rPr dirty="0" spc="-20"/>
              <a:t>Computers</a:t>
            </a:r>
            <a:r>
              <a:rPr dirty="0"/>
              <a:t>	can</a:t>
            </a:r>
            <a:r>
              <a:rPr dirty="0" spc="30"/>
              <a:t> </a:t>
            </a:r>
            <a:r>
              <a:rPr dirty="0" spc="-45"/>
              <a:t>solve</a:t>
            </a:r>
            <a:r>
              <a:rPr dirty="0" spc="5"/>
              <a:t> </a:t>
            </a:r>
            <a:r>
              <a:rPr dirty="0" spc="-30"/>
              <a:t>only</a:t>
            </a:r>
            <a:r>
              <a:rPr dirty="0"/>
              <a:t> </a:t>
            </a:r>
            <a:r>
              <a:rPr dirty="0" spc="-10"/>
              <a:t>well-</a:t>
            </a:r>
            <a:r>
              <a:rPr dirty="0" spc="25"/>
              <a:t> </a:t>
            </a:r>
            <a:r>
              <a:rPr dirty="0" spc="-45"/>
              <a:t>posed</a:t>
            </a:r>
            <a:r>
              <a:rPr dirty="0" spc="35"/>
              <a:t> </a:t>
            </a:r>
            <a:r>
              <a:rPr dirty="0" spc="-100"/>
              <a:t>problems,</a:t>
            </a:r>
            <a:r>
              <a:rPr dirty="0" spc="5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50"/>
              <a:t>these</a:t>
            </a:r>
            <a:r>
              <a:rPr dirty="0" spc="30"/>
              <a:t> </a:t>
            </a:r>
            <a:r>
              <a:rPr dirty="0" spc="-80"/>
              <a:t>have</a:t>
            </a:r>
            <a:r>
              <a:rPr dirty="0" spc="5"/>
              <a:t> </a:t>
            </a:r>
            <a:r>
              <a:rPr dirty="0" spc="-20"/>
              <a:t>well-</a:t>
            </a:r>
          </a:p>
          <a:p>
            <a:pPr marL="184150">
              <a:lnSpc>
                <a:spcPts val="2640"/>
              </a:lnSpc>
            </a:pPr>
            <a:r>
              <a:rPr dirty="0" spc="-140"/>
              <a:t>defined</a:t>
            </a:r>
            <a:r>
              <a:rPr dirty="0" spc="-270"/>
              <a:t> </a:t>
            </a:r>
            <a:r>
              <a:rPr dirty="0" spc="-114"/>
              <a:t>specifications</a:t>
            </a:r>
            <a:r>
              <a:rPr dirty="0" spc="-235"/>
              <a:t> </a:t>
            </a:r>
            <a:r>
              <a:rPr dirty="0" spc="-165"/>
              <a:t>and</a:t>
            </a:r>
            <a:r>
              <a:rPr dirty="0" spc="-295"/>
              <a:t> </a:t>
            </a:r>
            <a:r>
              <a:rPr dirty="0" spc="-180"/>
              <a:t>have</a:t>
            </a:r>
            <a:r>
              <a:rPr dirty="0" spc="-325"/>
              <a:t> </a:t>
            </a:r>
            <a:r>
              <a:rPr dirty="0" spc="-155"/>
              <a:t>the</a:t>
            </a:r>
            <a:r>
              <a:rPr dirty="0" spc="-295"/>
              <a:t> </a:t>
            </a:r>
            <a:r>
              <a:rPr dirty="0" spc="-80"/>
              <a:t>following</a:t>
            </a:r>
            <a:r>
              <a:rPr dirty="0" spc="290"/>
              <a:t> </a:t>
            </a:r>
            <a:r>
              <a:rPr dirty="0" spc="-145"/>
              <a:t>components</a:t>
            </a:r>
            <a:r>
              <a:rPr dirty="0" spc="-305"/>
              <a:t> </a:t>
            </a:r>
            <a:r>
              <a:rPr dirty="0" spc="-160"/>
              <a:t>inherent</a:t>
            </a:r>
            <a:r>
              <a:rPr dirty="0" spc="-260"/>
              <a:t> </a:t>
            </a:r>
            <a:r>
              <a:rPr dirty="0" spc="-140"/>
              <a:t>to</a:t>
            </a:r>
            <a:r>
              <a:rPr dirty="0" spc="-290"/>
              <a:t> </a:t>
            </a:r>
            <a:r>
              <a:rPr dirty="0" spc="-25"/>
              <a:t>it.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0717" y="0"/>
            <a:ext cx="10960735" cy="6743700"/>
            <a:chOff x="420717" y="0"/>
            <a:chExt cx="10960735" cy="6743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717" y="1952688"/>
              <a:ext cx="10960228" cy="479098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363" y="0"/>
              <a:ext cx="8990492" cy="1952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75" y="2428875"/>
            <a:ext cx="11124553" cy="4229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8046" y="0"/>
            <a:ext cx="8993953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0975" y="0"/>
            <a:ext cx="11988800" cy="6858000"/>
            <a:chOff x="180975" y="0"/>
            <a:chExt cx="119888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75" y="0"/>
              <a:ext cx="11977756" cy="353285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75" y="3429029"/>
              <a:ext cx="11988666" cy="3428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485775"/>
            <a:ext cx="9484833" cy="615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14" y="0"/>
            <a:ext cx="11507395" cy="68579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47650" y="200103"/>
            <a:ext cx="11400155" cy="4819650"/>
            <a:chOff x="247650" y="200103"/>
            <a:chExt cx="11400155" cy="48196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286" y="200103"/>
              <a:ext cx="11109845" cy="38384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50" y="3619522"/>
              <a:ext cx="11399957" cy="1399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7273" rIns="0" bIns="0" rtlCol="0" vert="horz">
            <a:spAutoFit/>
          </a:bodyPr>
          <a:lstStyle/>
          <a:p>
            <a:pPr marL="671195">
              <a:lnSpc>
                <a:spcPct val="100000"/>
              </a:lnSpc>
              <a:spcBef>
                <a:spcPts val="130"/>
              </a:spcBef>
            </a:pPr>
            <a:r>
              <a:rPr dirty="0" spc="-125" b="1">
                <a:latin typeface="Tahoma"/>
                <a:cs typeface="Tahoma"/>
              </a:rPr>
              <a:t>List-</a:t>
            </a:r>
            <a:r>
              <a:rPr dirty="0" spc="-175" b="1">
                <a:latin typeface="Tahoma"/>
                <a:cs typeface="Tahoma"/>
              </a:rPr>
              <a:t>Then-</a:t>
            </a:r>
            <a:r>
              <a:rPr dirty="0" spc="-95" b="1">
                <a:latin typeface="Tahoma"/>
                <a:cs typeface="Tahoma"/>
              </a:rPr>
              <a:t>Eliminate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532861"/>
            <a:ext cx="10053671" cy="305179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284" y="1181187"/>
            <a:ext cx="9355065" cy="31431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1150" y="-296544"/>
            <a:ext cx="703897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-110" b="1">
                <a:latin typeface="Tahoma"/>
                <a:cs typeface="Tahoma"/>
              </a:rPr>
              <a:t>Candidate</a:t>
            </a:r>
            <a:r>
              <a:rPr dirty="0" sz="3600" spc="-200" b="1">
                <a:latin typeface="Tahoma"/>
                <a:cs typeface="Tahoma"/>
              </a:rPr>
              <a:t> </a:t>
            </a:r>
            <a:r>
              <a:rPr dirty="0" sz="3600" spc="-114" b="1">
                <a:latin typeface="Tahoma"/>
                <a:cs typeface="Tahoma"/>
              </a:rPr>
              <a:t>Elimination</a:t>
            </a:r>
            <a:r>
              <a:rPr dirty="0" sz="3600" spc="-185" b="1">
                <a:latin typeface="Tahoma"/>
                <a:cs typeface="Tahoma"/>
              </a:rPr>
              <a:t> </a:t>
            </a:r>
            <a:r>
              <a:rPr dirty="0" sz="3600" spc="-100" b="1">
                <a:latin typeface="Tahoma"/>
                <a:cs typeface="Tahoma"/>
              </a:rPr>
              <a:t>Algorithm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644" y="545628"/>
            <a:ext cx="11316284" cy="63123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114" y="0"/>
            <a:ext cx="11203835" cy="65957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6222" y="1016317"/>
            <a:ext cx="5145405" cy="8782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3225" indent="-390525"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  <a:tabLst>
                <a:tab pos="403225" algn="l"/>
              </a:tabLst>
            </a:pPr>
            <a:r>
              <a:rPr dirty="0" sz="2750" spc="-120">
                <a:latin typeface="Verdana"/>
                <a:cs typeface="Verdana"/>
              </a:rPr>
              <a:t>Class</a:t>
            </a:r>
            <a:r>
              <a:rPr dirty="0" sz="2750" spc="-265">
                <a:latin typeface="Verdana"/>
                <a:cs typeface="Verdana"/>
              </a:rPr>
              <a:t> </a:t>
            </a:r>
            <a:r>
              <a:rPr dirty="0" sz="2750" spc="-140">
                <a:latin typeface="Verdana"/>
                <a:cs typeface="Verdana"/>
              </a:rPr>
              <a:t>of</a:t>
            </a:r>
            <a:r>
              <a:rPr dirty="0" sz="2750" spc="-254">
                <a:latin typeface="Verdana"/>
                <a:cs typeface="Verdana"/>
              </a:rPr>
              <a:t> </a:t>
            </a:r>
            <a:r>
              <a:rPr dirty="0" sz="2750" spc="-150">
                <a:latin typeface="Verdana"/>
                <a:cs typeface="Verdana"/>
              </a:rPr>
              <a:t>learning</a:t>
            </a:r>
            <a:r>
              <a:rPr dirty="0" sz="2750" spc="-229">
                <a:latin typeface="Verdana"/>
                <a:cs typeface="Verdana"/>
              </a:rPr>
              <a:t> </a:t>
            </a:r>
            <a:r>
              <a:rPr dirty="0" sz="2750" spc="-145">
                <a:latin typeface="Verdana"/>
                <a:cs typeface="Verdana"/>
              </a:rPr>
              <a:t>tasks</a:t>
            </a:r>
            <a:r>
              <a:rPr dirty="0" sz="2750" spc="-254">
                <a:latin typeface="Verdana"/>
                <a:cs typeface="Verdana"/>
              </a:rPr>
              <a:t> </a:t>
            </a:r>
            <a:r>
              <a:rPr dirty="0" sz="2750" spc="-25">
                <a:latin typeface="Verdana"/>
                <a:cs typeface="Verdana"/>
              </a:rPr>
              <a:t>(</a:t>
            </a:r>
            <a:r>
              <a:rPr dirty="0" sz="2750" spc="-25">
                <a:latin typeface="Calibri"/>
                <a:cs typeface="Calibri"/>
              </a:rPr>
              <a:t>T</a:t>
            </a:r>
            <a:r>
              <a:rPr dirty="0" sz="2750" spc="-25">
                <a:latin typeface="Verdana"/>
                <a:cs typeface="Verdana"/>
              </a:rPr>
              <a:t>)</a:t>
            </a:r>
            <a:endParaRPr sz="2750">
              <a:latin typeface="Verdana"/>
              <a:cs typeface="Verdana"/>
            </a:endParaRPr>
          </a:p>
          <a:p>
            <a:pPr marL="403225" indent="-390525">
              <a:lnSpc>
                <a:spcPct val="100000"/>
              </a:lnSpc>
              <a:spcBef>
                <a:spcPts val="80"/>
              </a:spcBef>
              <a:buFont typeface="Tahoma"/>
              <a:buAutoNum type="arabicPeriod"/>
              <a:tabLst>
                <a:tab pos="403225" algn="l"/>
              </a:tabLst>
            </a:pPr>
            <a:r>
              <a:rPr dirty="0" sz="2750" spc="-120">
                <a:latin typeface="Verdana"/>
                <a:cs typeface="Verdana"/>
              </a:rPr>
              <a:t>A</a:t>
            </a:r>
            <a:r>
              <a:rPr dirty="0" sz="2750" spc="-315">
                <a:latin typeface="Verdana"/>
                <a:cs typeface="Verdana"/>
              </a:rPr>
              <a:t> </a:t>
            </a:r>
            <a:r>
              <a:rPr dirty="0" sz="2750" spc="-160">
                <a:latin typeface="Verdana"/>
                <a:cs typeface="Verdana"/>
              </a:rPr>
              <a:t>measure</a:t>
            </a:r>
            <a:r>
              <a:rPr dirty="0" sz="2750" spc="-280">
                <a:latin typeface="Verdana"/>
                <a:cs typeface="Verdana"/>
              </a:rPr>
              <a:t> </a:t>
            </a:r>
            <a:r>
              <a:rPr dirty="0" sz="2750" spc="-100">
                <a:latin typeface="Verdana"/>
                <a:cs typeface="Verdana"/>
              </a:rPr>
              <a:t>of</a:t>
            </a:r>
            <a:r>
              <a:rPr dirty="0" sz="2750" spc="-250">
                <a:latin typeface="Verdana"/>
                <a:cs typeface="Verdana"/>
              </a:rPr>
              <a:t> </a:t>
            </a:r>
            <a:r>
              <a:rPr dirty="0" sz="2750" spc="-145">
                <a:latin typeface="Verdana"/>
                <a:cs typeface="Verdana"/>
              </a:rPr>
              <a:t>performance</a:t>
            </a:r>
            <a:r>
              <a:rPr dirty="0" sz="2750" spc="-275">
                <a:latin typeface="Verdana"/>
                <a:cs typeface="Verdana"/>
              </a:rPr>
              <a:t> </a:t>
            </a:r>
            <a:r>
              <a:rPr dirty="0" sz="2750" spc="-95">
                <a:latin typeface="Verdana"/>
                <a:cs typeface="Verdana"/>
              </a:rPr>
              <a:t>(</a:t>
            </a:r>
            <a:r>
              <a:rPr dirty="0" sz="2750" spc="-95">
                <a:latin typeface="Calibri"/>
                <a:cs typeface="Calibri"/>
              </a:rPr>
              <a:t>P</a:t>
            </a:r>
            <a:r>
              <a:rPr dirty="0" sz="2750" spc="-95">
                <a:latin typeface="Verdana"/>
                <a:cs typeface="Verdana"/>
              </a:rPr>
              <a:t>)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6222" y="1884362"/>
            <a:ext cx="11433810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-175" b="1">
                <a:latin typeface="Tahoma"/>
                <a:cs typeface="Tahoma"/>
              </a:rPr>
              <a:t>3</a:t>
            </a:r>
            <a:r>
              <a:rPr dirty="0" sz="2750" spc="-175">
                <a:latin typeface="Verdana"/>
                <a:cs typeface="Verdana"/>
              </a:rPr>
              <a:t>.</a:t>
            </a:r>
            <a:r>
              <a:rPr dirty="0" sz="2750" spc="-270">
                <a:latin typeface="Verdana"/>
                <a:cs typeface="Verdana"/>
              </a:rPr>
              <a:t> </a:t>
            </a:r>
            <a:r>
              <a:rPr dirty="0" sz="2750" spc="-120">
                <a:latin typeface="Verdana"/>
                <a:cs typeface="Verdana"/>
              </a:rPr>
              <a:t>A</a:t>
            </a:r>
            <a:r>
              <a:rPr dirty="0" sz="2750" spc="-315">
                <a:latin typeface="Verdana"/>
                <a:cs typeface="Verdana"/>
              </a:rPr>
              <a:t> </a:t>
            </a:r>
            <a:r>
              <a:rPr dirty="0" sz="2750" spc="-114">
                <a:latin typeface="Verdana"/>
                <a:cs typeface="Verdana"/>
              </a:rPr>
              <a:t>source</a:t>
            </a:r>
            <a:r>
              <a:rPr dirty="0" sz="2750" spc="-285">
                <a:latin typeface="Verdana"/>
                <a:cs typeface="Verdana"/>
              </a:rPr>
              <a:t> </a:t>
            </a:r>
            <a:r>
              <a:rPr dirty="0" sz="2750" spc="-140">
                <a:latin typeface="Verdana"/>
                <a:cs typeface="Verdana"/>
              </a:rPr>
              <a:t>of</a:t>
            </a:r>
            <a:r>
              <a:rPr dirty="0" sz="2750" spc="-254">
                <a:latin typeface="Verdana"/>
                <a:cs typeface="Verdana"/>
              </a:rPr>
              <a:t> </a:t>
            </a:r>
            <a:r>
              <a:rPr dirty="0" sz="2750" spc="-130">
                <a:latin typeface="Verdana"/>
                <a:cs typeface="Verdana"/>
              </a:rPr>
              <a:t>experience</a:t>
            </a:r>
            <a:r>
              <a:rPr dirty="0" sz="2750" spc="-204">
                <a:latin typeface="Verdana"/>
                <a:cs typeface="Verdana"/>
              </a:rPr>
              <a:t> </a:t>
            </a:r>
            <a:r>
              <a:rPr dirty="0" sz="2750" spc="-215">
                <a:latin typeface="Verdana"/>
                <a:cs typeface="Verdana"/>
              </a:rPr>
              <a:t>(</a:t>
            </a:r>
            <a:r>
              <a:rPr dirty="0" sz="2750" spc="-215">
                <a:latin typeface="Calibri"/>
                <a:cs typeface="Calibri"/>
              </a:rPr>
              <a:t>E</a:t>
            </a:r>
            <a:r>
              <a:rPr dirty="0" sz="2750" spc="-215">
                <a:latin typeface="Verdana"/>
                <a:cs typeface="Verdana"/>
              </a:rPr>
              <a:t>)</a:t>
            </a:r>
            <a:r>
              <a:rPr dirty="0" sz="2750" spc="-285">
                <a:latin typeface="Verdana"/>
                <a:cs typeface="Verdana"/>
              </a:rPr>
              <a:t> </a:t>
            </a:r>
            <a:r>
              <a:rPr dirty="0" sz="2750" spc="-130">
                <a:latin typeface="Verdana"/>
                <a:cs typeface="Verdana"/>
              </a:rPr>
              <a:t>Let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200">
                <a:latin typeface="Verdana"/>
                <a:cs typeface="Verdana"/>
              </a:rPr>
              <a:t>x-</a:t>
            </a:r>
            <a:r>
              <a:rPr dirty="0" sz="2750" spc="-280">
                <a:latin typeface="Verdana"/>
                <a:cs typeface="Verdana"/>
              </a:rPr>
              <a:t> </a:t>
            </a:r>
            <a:r>
              <a:rPr dirty="0" sz="2750">
                <a:latin typeface="Tahoma"/>
                <a:cs typeface="Tahoma"/>
              </a:rPr>
              <a:t>input,</a:t>
            </a:r>
            <a:r>
              <a:rPr dirty="0" sz="2750" spc="-160">
                <a:latin typeface="Tahoma"/>
                <a:cs typeface="Tahoma"/>
              </a:rPr>
              <a:t> </a:t>
            </a:r>
            <a:r>
              <a:rPr dirty="0" sz="2750" spc="-80">
                <a:latin typeface="Tahoma"/>
                <a:cs typeface="Tahoma"/>
              </a:rPr>
              <a:t>χ</a:t>
            </a:r>
            <a:r>
              <a:rPr dirty="0" sz="2750" spc="-80">
                <a:latin typeface="Verdana"/>
                <a:cs typeface="Verdana"/>
              </a:rPr>
              <a:t>-</a:t>
            </a:r>
            <a:r>
              <a:rPr dirty="0" sz="2750" spc="-130">
                <a:latin typeface="Verdana"/>
                <a:cs typeface="Verdana"/>
              </a:rPr>
              <a:t>input</a:t>
            </a:r>
            <a:r>
              <a:rPr dirty="0" sz="2750" spc="-260">
                <a:latin typeface="Verdana"/>
                <a:cs typeface="Verdana"/>
              </a:rPr>
              <a:t> </a:t>
            </a:r>
            <a:r>
              <a:rPr dirty="0" sz="2750" spc="-140">
                <a:latin typeface="Verdana"/>
                <a:cs typeface="Verdana"/>
              </a:rPr>
              <a:t>space,</a:t>
            </a:r>
            <a:r>
              <a:rPr dirty="0" sz="2750" spc="-265">
                <a:latin typeface="Verdana"/>
                <a:cs typeface="Verdana"/>
              </a:rPr>
              <a:t> </a:t>
            </a:r>
            <a:r>
              <a:rPr dirty="0" sz="2750" spc="-60">
                <a:latin typeface="Verdana"/>
                <a:cs typeface="Verdana"/>
              </a:rPr>
              <a:t>Y</a:t>
            </a:r>
            <a:r>
              <a:rPr dirty="0" sz="2750" spc="-229">
                <a:latin typeface="Verdana"/>
                <a:cs typeface="Verdana"/>
              </a:rPr>
              <a:t> </a:t>
            </a:r>
            <a:r>
              <a:rPr dirty="0" sz="2750" spc="-20">
                <a:latin typeface="Tahoma"/>
                <a:cs typeface="Tahoma"/>
              </a:rPr>
              <a:t>–</a:t>
            </a:r>
            <a:r>
              <a:rPr dirty="0" sz="2750" spc="-20">
                <a:latin typeface="Verdana"/>
                <a:cs typeface="Verdana"/>
              </a:rPr>
              <a:t>is</a:t>
            </a:r>
            <a:r>
              <a:rPr dirty="0" sz="2750" spc="-260">
                <a:latin typeface="Verdana"/>
                <a:cs typeface="Verdana"/>
              </a:rPr>
              <a:t> </a:t>
            </a:r>
            <a:r>
              <a:rPr dirty="0" sz="2750" spc="-140">
                <a:latin typeface="Verdana"/>
                <a:cs typeface="Verdana"/>
              </a:rPr>
              <a:t>the</a:t>
            </a:r>
            <a:r>
              <a:rPr dirty="0" sz="2750" spc="-285">
                <a:latin typeface="Verdana"/>
                <a:cs typeface="Verdana"/>
              </a:rPr>
              <a:t> </a:t>
            </a:r>
            <a:r>
              <a:rPr dirty="0" sz="2750" spc="-45">
                <a:latin typeface="Verdana"/>
                <a:cs typeface="Verdana"/>
              </a:rPr>
              <a:t>output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6222" y="2117028"/>
            <a:ext cx="11756390" cy="277431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2750" spc="-130">
                <a:latin typeface="Verdana"/>
                <a:cs typeface="Verdana"/>
              </a:rPr>
              <a:t>space.</a:t>
            </a:r>
            <a:r>
              <a:rPr dirty="0" sz="2750" spc="-370">
                <a:latin typeface="Verdana"/>
                <a:cs typeface="Verdana"/>
              </a:rPr>
              <a:t> </a:t>
            </a:r>
            <a:r>
              <a:rPr dirty="0" sz="2750" spc="-135">
                <a:latin typeface="Verdana"/>
                <a:cs typeface="Verdana"/>
              </a:rPr>
              <a:t>Which</a:t>
            </a:r>
            <a:r>
              <a:rPr dirty="0" sz="2750" spc="-365">
                <a:latin typeface="Verdana"/>
                <a:cs typeface="Verdana"/>
              </a:rPr>
              <a:t> </a:t>
            </a:r>
            <a:r>
              <a:rPr dirty="0" sz="2750" spc="-55">
                <a:latin typeface="Verdana"/>
                <a:cs typeface="Verdana"/>
              </a:rPr>
              <a:t>is</a:t>
            </a:r>
            <a:r>
              <a:rPr dirty="0" sz="2750" spc="-365">
                <a:latin typeface="Verdana"/>
                <a:cs typeface="Verdana"/>
              </a:rPr>
              <a:t> </a:t>
            </a:r>
            <a:r>
              <a:rPr dirty="0" sz="2750" spc="-125">
                <a:latin typeface="Verdana"/>
                <a:cs typeface="Verdana"/>
              </a:rPr>
              <a:t>the</a:t>
            </a:r>
            <a:r>
              <a:rPr dirty="0" sz="2750" spc="-315">
                <a:latin typeface="Verdana"/>
                <a:cs typeface="Verdana"/>
              </a:rPr>
              <a:t> </a:t>
            </a:r>
            <a:r>
              <a:rPr dirty="0" sz="2750" spc="-120">
                <a:latin typeface="Verdana"/>
                <a:cs typeface="Verdana"/>
              </a:rPr>
              <a:t>set</a:t>
            </a:r>
            <a:r>
              <a:rPr dirty="0" sz="2750" spc="-290">
                <a:latin typeface="Verdana"/>
                <a:cs typeface="Verdana"/>
              </a:rPr>
              <a:t> </a:t>
            </a:r>
            <a:r>
              <a:rPr dirty="0" sz="2750" spc="-100">
                <a:latin typeface="Verdana"/>
                <a:cs typeface="Verdana"/>
              </a:rPr>
              <a:t>of</a:t>
            </a:r>
            <a:r>
              <a:rPr dirty="0" sz="2750" spc="-365">
                <a:latin typeface="Verdana"/>
                <a:cs typeface="Verdana"/>
              </a:rPr>
              <a:t> </a:t>
            </a:r>
            <a:r>
              <a:rPr dirty="0" sz="2750" spc="-65">
                <a:latin typeface="Verdana"/>
                <a:cs typeface="Verdana"/>
              </a:rPr>
              <a:t>all</a:t>
            </a:r>
            <a:r>
              <a:rPr dirty="0" sz="2750" spc="-300">
                <a:latin typeface="Verdana"/>
                <a:cs typeface="Verdana"/>
              </a:rPr>
              <a:t> </a:t>
            </a:r>
            <a:r>
              <a:rPr dirty="0" sz="2750" spc="-95">
                <a:latin typeface="Verdana"/>
                <a:cs typeface="Verdana"/>
              </a:rPr>
              <a:t>possible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 spc="-95">
                <a:latin typeface="Verdana"/>
                <a:cs typeface="Verdana"/>
              </a:rPr>
              <a:t>outputs,</a:t>
            </a:r>
            <a:r>
              <a:rPr dirty="0" sz="2750" spc="240">
                <a:latin typeface="Verdana"/>
                <a:cs typeface="Verdana"/>
              </a:rPr>
              <a:t> </a:t>
            </a:r>
            <a:r>
              <a:rPr dirty="0" sz="2750" spc="-145">
                <a:latin typeface="Verdana"/>
                <a:cs typeface="Verdana"/>
              </a:rPr>
              <a:t>that</a:t>
            </a:r>
            <a:r>
              <a:rPr dirty="0" sz="2750" spc="-365">
                <a:latin typeface="Verdana"/>
                <a:cs typeface="Verdana"/>
              </a:rPr>
              <a:t> </a:t>
            </a:r>
            <a:r>
              <a:rPr dirty="0" sz="2750" spc="-55">
                <a:latin typeface="Verdana"/>
                <a:cs typeface="Verdana"/>
              </a:rPr>
              <a:t>is</a:t>
            </a:r>
            <a:r>
              <a:rPr dirty="0" sz="2750" spc="-365">
                <a:latin typeface="Verdana"/>
                <a:cs typeface="Verdana"/>
              </a:rPr>
              <a:t> </a:t>
            </a:r>
            <a:r>
              <a:rPr dirty="0" sz="2750" spc="-10">
                <a:latin typeface="Verdana"/>
                <a:cs typeface="Verdana"/>
              </a:rPr>
              <a:t>yes/no,</a:t>
            </a:r>
            <a:endParaRPr sz="2750">
              <a:latin typeface="Verdana"/>
              <a:cs typeface="Verdana"/>
            </a:endParaRPr>
          </a:p>
          <a:p>
            <a:pPr marL="184150" marR="5080" indent="-172085">
              <a:lnSpc>
                <a:spcPts val="3000"/>
              </a:lnSpc>
              <a:spcBef>
                <a:spcPts val="955"/>
              </a:spcBef>
              <a:buFont typeface="Arial MT"/>
              <a:buChar char="•"/>
              <a:tabLst>
                <a:tab pos="184150" algn="l"/>
              </a:tabLst>
            </a:pPr>
            <a:r>
              <a:rPr dirty="0" sz="2750" spc="-130">
                <a:latin typeface="Verdana"/>
                <a:cs typeface="Verdana"/>
              </a:rPr>
              <a:t>Let</a:t>
            </a:r>
            <a:r>
              <a:rPr dirty="0" sz="2750" spc="-260">
                <a:latin typeface="Verdana"/>
                <a:cs typeface="Verdana"/>
              </a:rPr>
              <a:t> </a:t>
            </a:r>
            <a:r>
              <a:rPr dirty="0" sz="2750" spc="-280">
                <a:latin typeface="Verdana"/>
                <a:cs typeface="Verdana"/>
              </a:rPr>
              <a:t>D</a:t>
            </a:r>
            <a:r>
              <a:rPr dirty="0" sz="2750" spc="-290">
                <a:latin typeface="Verdana"/>
                <a:cs typeface="Verdana"/>
              </a:rPr>
              <a:t> </a:t>
            </a:r>
            <a:r>
              <a:rPr dirty="0" sz="2750" spc="-105">
                <a:latin typeface="Tahoma"/>
                <a:cs typeface="Tahoma"/>
              </a:rPr>
              <a:t>–</a:t>
            </a:r>
            <a:r>
              <a:rPr dirty="0" sz="2750" spc="-105">
                <a:latin typeface="Verdana"/>
                <a:cs typeface="Verdana"/>
              </a:rPr>
              <a:t>dataset</a:t>
            </a:r>
            <a:r>
              <a:rPr dirty="0" sz="2750" spc="-260">
                <a:latin typeface="Verdana"/>
                <a:cs typeface="Verdana"/>
              </a:rPr>
              <a:t> </a:t>
            </a:r>
            <a:r>
              <a:rPr dirty="0" sz="2750" spc="-145">
                <a:latin typeface="Verdana"/>
                <a:cs typeface="Verdana"/>
              </a:rPr>
              <a:t>for</a:t>
            </a:r>
            <a:r>
              <a:rPr dirty="0" sz="2750" spc="-229">
                <a:latin typeface="Verdana"/>
                <a:cs typeface="Verdana"/>
              </a:rPr>
              <a:t> </a:t>
            </a:r>
            <a:r>
              <a:rPr dirty="0" sz="2750" spc="-180">
                <a:latin typeface="Verdana"/>
                <a:cs typeface="Verdana"/>
              </a:rPr>
              <a:t>n</a:t>
            </a:r>
            <a:r>
              <a:rPr dirty="0" sz="2750" spc="-285">
                <a:latin typeface="Verdana"/>
                <a:cs typeface="Verdana"/>
              </a:rPr>
              <a:t> </a:t>
            </a:r>
            <a:r>
              <a:rPr dirty="0" sz="2750" spc="-135">
                <a:latin typeface="Verdana"/>
                <a:cs typeface="Verdana"/>
              </a:rPr>
              <a:t>inputs.Consider</a:t>
            </a:r>
            <a:r>
              <a:rPr dirty="0" sz="2750" spc="-135">
                <a:latin typeface="Tahoma"/>
                <a:cs typeface="Tahoma"/>
              </a:rPr>
              <a:t>,</a:t>
            </a:r>
            <a:r>
              <a:rPr dirty="0" sz="2750" spc="-155">
                <a:latin typeface="Tahoma"/>
                <a:cs typeface="Tahoma"/>
              </a:rPr>
              <a:t> </a:t>
            </a:r>
            <a:r>
              <a:rPr dirty="0" sz="2750">
                <a:latin typeface="Tahoma"/>
                <a:cs typeface="Tahoma"/>
              </a:rPr>
              <a:t>target</a:t>
            </a:r>
            <a:r>
              <a:rPr dirty="0" sz="2750" spc="-145">
                <a:latin typeface="Tahoma"/>
                <a:cs typeface="Tahoma"/>
              </a:rPr>
              <a:t> </a:t>
            </a:r>
            <a:r>
              <a:rPr dirty="0" sz="2750" spc="50">
                <a:latin typeface="Tahoma"/>
                <a:cs typeface="Tahoma"/>
              </a:rPr>
              <a:t>function</a:t>
            </a:r>
            <a:r>
              <a:rPr dirty="0" sz="2750" spc="-155">
                <a:latin typeface="Tahoma"/>
                <a:cs typeface="Tahoma"/>
              </a:rPr>
              <a:t> </a:t>
            </a:r>
            <a:r>
              <a:rPr dirty="0" sz="2750" spc="-10">
                <a:latin typeface="Tahoma"/>
                <a:cs typeface="Tahoma"/>
              </a:rPr>
              <a:t>be:</a:t>
            </a:r>
            <a:r>
              <a:rPr dirty="0" sz="2750" spc="-210">
                <a:latin typeface="Tahoma"/>
                <a:cs typeface="Tahoma"/>
              </a:rPr>
              <a:t> </a:t>
            </a:r>
            <a:r>
              <a:rPr dirty="0" sz="2750" spc="-75">
                <a:latin typeface="Tahoma"/>
                <a:cs typeface="Tahoma"/>
              </a:rPr>
              <a:t>χ</a:t>
            </a:r>
            <a:r>
              <a:rPr dirty="0" sz="2750" spc="-75">
                <a:latin typeface="Verdana"/>
                <a:cs typeface="Verdana"/>
              </a:rPr>
              <a:t>-</a:t>
            </a:r>
            <a:r>
              <a:rPr dirty="0" sz="2750" spc="-585">
                <a:latin typeface="Verdana"/>
                <a:cs typeface="Verdana"/>
              </a:rPr>
              <a:t>&gt;</a:t>
            </a:r>
            <a:r>
              <a:rPr dirty="0" sz="2750" spc="-280">
                <a:latin typeface="Verdana"/>
                <a:cs typeface="Verdana"/>
              </a:rPr>
              <a:t> </a:t>
            </a:r>
            <a:r>
              <a:rPr dirty="0" sz="2750" spc="-60">
                <a:latin typeface="Verdana"/>
                <a:cs typeface="Verdana"/>
              </a:rPr>
              <a:t>Y</a:t>
            </a:r>
            <a:r>
              <a:rPr dirty="0" sz="2750" spc="-260">
                <a:latin typeface="Verdana"/>
                <a:cs typeface="Verdana"/>
              </a:rPr>
              <a:t> </a:t>
            </a:r>
            <a:r>
              <a:rPr dirty="0" sz="2750" spc="-250">
                <a:latin typeface="Verdana"/>
                <a:cs typeface="Verdana"/>
              </a:rPr>
              <a:t>,</a:t>
            </a:r>
            <a:r>
              <a:rPr dirty="0" sz="2750" spc="-265">
                <a:latin typeface="Verdana"/>
                <a:cs typeface="Verdana"/>
              </a:rPr>
              <a:t> </a:t>
            </a:r>
            <a:r>
              <a:rPr dirty="0" sz="2750" spc="-145">
                <a:latin typeface="Verdana"/>
                <a:cs typeface="Verdana"/>
              </a:rPr>
              <a:t>that</a:t>
            </a:r>
            <a:r>
              <a:rPr dirty="0" sz="2750" spc="-335">
                <a:latin typeface="Verdana"/>
                <a:cs typeface="Verdana"/>
              </a:rPr>
              <a:t> </a:t>
            </a:r>
            <a:r>
              <a:rPr dirty="0" sz="2750" spc="-30">
                <a:latin typeface="Verdana"/>
                <a:cs typeface="Verdana"/>
              </a:rPr>
              <a:t>maps </a:t>
            </a:r>
            <a:r>
              <a:rPr dirty="0" sz="2750" spc="-130">
                <a:latin typeface="Verdana"/>
                <a:cs typeface="Verdana"/>
              </a:rPr>
              <a:t>input</a:t>
            </a:r>
            <a:r>
              <a:rPr dirty="0" sz="2750" spc="-275">
                <a:latin typeface="Verdana"/>
                <a:cs typeface="Verdana"/>
              </a:rPr>
              <a:t> </a:t>
            </a:r>
            <a:r>
              <a:rPr dirty="0" sz="2750" spc="-130">
                <a:latin typeface="Verdana"/>
                <a:cs typeface="Verdana"/>
              </a:rPr>
              <a:t>to</a:t>
            </a:r>
            <a:r>
              <a:rPr dirty="0" sz="2750" spc="-330">
                <a:latin typeface="Verdana"/>
                <a:cs typeface="Verdana"/>
              </a:rPr>
              <a:t> </a:t>
            </a:r>
            <a:r>
              <a:rPr dirty="0" sz="2750" spc="-10">
                <a:latin typeface="Verdana"/>
                <a:cs typeface="Verdana"/>
              </a:rPr>
              <a:t>output.</a:t>
            </a:r>
            <a:endParaRPr sz="2750">
              <a:latin typeface="Verdana"/>
              <a:cs typeface="Verdana"/>
            </a:endParaRPr>
          </a:p>
          <a:p>
            <a:pPr marL="12700" marR="397510" indent="228600">
              <a:lnSpc>
                <a:spcPct val="12000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3600" spc="-70" b="1">
                <a:latin typeface="Trebuchet MS"/>
                <a:cs typeface="Trebuchet MS"/>
              </a:rPr>
              <a:t>Objective:</a:t>
            </a:r>
            <a:r>
              <a:rPr dirty="0" sz="3600" spc="-220" b="1">
                <a:latin typeface="Trebuchet MS"/>
                <a:cs typeface="Trebuchet MS"/>
              </a:rPr>
              <a:t> </a:t>
            </a:r>
            <a:r>
              <a:rPr dirty="0" sz="3600" spc="-70" b="1">
                <a:latin typeface="Trebuchet MS"/>
                <a:cs typeface="Trebuchet MS"/>
              </a:rPr>
              <a:t>To</a:t>
            </a:r>
            <a:r>
              <a:rPr dirty="0" sz="3600" spc="-235" b="1">
                <a:latin typeface="Trebuchet MS"/>
                <a:cs typeface="Trebuchet MS"/>
              </a:rPr>
              <a:t> </a:t>
            </a:r>
            <a:r>
              <a:rPr dirty="0" sz="3600" b="1">
                <a:latin typeface="Trebuchet MS"/>
                <a:cs typeface="Trebuchet MS"/>
              </a:rPr>
              <a:t>pick</a:t>
            </a:r>
            <a:r>
              <a:rPr dirty="0" sz="3600" spc="-215" b="1">
                <a:latin typeface="Trebuchet MS"/>
                <a:cs typeface="Trebuchet MS"/>
              </a:rPr>
              <a:t> </a:t>
            </a:r>
            <a:r>
              <a:rPr dirty="0" sz="3600" spc="130" b="1">
                <a:latin typeface="Trebuchet MS"/>
                <a:cs typeface="Trebuchet MS"/>
              </a:rPr>
              <a:t>a</a:t>
            </a:r>
            <a:r>
              <a:rPr dirty="0" sz="3600" spc="-180" b="1">
                <a:latin typeface="Trebuchet MS"/>
                <a:cs typeface="Trebuchet MS"/>
              </a:rPr>
              <a:t> </a:t>
            </a:r>
            <a:r>
              <a:rPr dirty="0" sz="3600" spc="-50" b="1">
                <a:latin typeface="Trebuchet MS"/>
                <a:cs typeface="Trebuchet MS"/>
              </a:rPr>
              <a:t>function,</a:t>
            </a:r>
            <a:r>
              <a:rPr dirty="0" sz="3600" spc="-215" b="1">
                <a:latin typeface="Trebuchet MS"/>
                <a:cs typeface="Trebuchet MS"/>
              </a:rPr>
              <a:t> </a:t>
            </a:r>
            <a:r>
              <a:rPr dirty="0" sz="3600" spc="-10" b="1">
                <a:latin typeface="Trebuchet MS"/>
                <a:cs typeface="Trebuchet MS"/>
              </a:rPr>
              <a:t>g:</a:t>
            </a:r>
            <a:r>
              <a:rPr dirty="0" sz="3600" spc="-215" b="1">
                <a:latin typeface="Trebuchet MS"/>
                <a:cs typeface="Trebuchet MS"/>
              </a:rPr>
              <a:t> </a:t>
            </a:r>
            <a:r>
              <a:rPr dirty="0" sz="3600" b="1">
                <a:latin typeface="Trebuchet MS"/>
                <a:cs typeface="Trebuchet MS"/>
              </a:rPr>
              <a:t>χ-&gt;</a:t>
            </a:r>
            <a:r>
              <a:rPr dirty="0" sz="3600" spc="-215" b="1">
                <a:latin typeface="Trebuchet MS"/>
                <a:cs typeface="Trebuchet MS"/>
              </a:rPr>
              <a:t> </a:t>
            </a:r>
            <a:r>
              <a:rPr dirty="0" sz="3600" spc="110" b="1">
                <a:latin typeface="Trebuchet MS"/>
                <a:cs typeface="Trebuchet MS"/>
              </a:rPr>
              <a:t>Y</a:t>
            </a:r>
            <a:r>
              <a:rPr dirty="0" sz="3600" spc="-235" b="1">
                <a:latin typeface="Trebuchet MS"/>
                <a:cs typeface="Trebuchet MS"/>
              </a:rPr>
              <a:t> </a:t>
            </a:r>
            <a:r>
              <a:rPr dirty="0" sz="3600" spc="-35" b="1">
                <a:latin typeface="Trebuchet MS"/>
                <a:cs typeface="Trebuchet MS"/>
              </a:rPr>
              <a:t>to</a:t>
            </a:r>
            <a:r>
              <a:rPr dirty="0" sz="3600" spc="-160" b="1">
                <a:latin typeface="Trebuchet MS"/>
                <a:cs typeface="Trebuchet MS"/>
              </a:rPr>
              <a:t> </a:t>
            </a:r>
            <a:r>
              <a:rPr dirty="0" sz="3600" spc="-10" b="1">
                <a:latin typeface="Trebuchet MS"/>
                <a:cs typeface="Trebuchet MS"/>
              </a:rPr>
              <a:t>appropriate </a:t>
            </a:r>
            <a:r>
              <a:rPr dirty="0" sz="3600" b="1">
                <a:latin typeface="Trebuchet MS"/>
                <a:cs typeface="Trebuchet MS"/>
              </a:rPr>
              <a:t>hypothesis</a:t>
            </a:r>
            <a:r>
              <a:rPr dirty="0" sz="3600" spc="114" b="1">
                <a:latin typeface="Trebuchet MS"/>
                <a:cs typeface="Trebuchet MS"/>
              </a:rPr>
              <a:t> </a:t>
            </a:r>
            <a:r>
              <a:rPr dirty="0" sz="3600" spc="-25" b="1">
                <a:latin typeface="Trebuchet MS"/>
                <a:cs typeface="Trebuchet MS"/>
              </a:rPr>
              <a:t>f.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7497" y="294893"/>
            <a:ext cx="472249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-135" b="1">
                <a:latin typeface="Tahoma"/>
                <a:cs typeface="Tahoma"/>
              </a:rPr>
              <a:t>LEARNING</a:t>
            </a:r>
            <a:r>
              <a:rPr dirty="0" sz="3950" spc="-145" b="1">
                <a:latin typeface="Tahoma"/>
                <a:cs typeface="Tahoma"/>
              </a:rPr>
              <a:t> </a:t>
            </a:r>
            <a:r>
              <a:rPr dirty="0" sz="3950" spc="-85" b="1">
                <a:latin typeface="Tahoma"/>
                <a:cs typeface="Tahoma"/>
              </a:rPr>
              <a:t>THEORY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99" y="42721"/>
            <a:ext cx="11878549" cy="67104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09" y="304800"/>
            <a:ext cx="9609812" cy="62007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88975" y="411162"/>
            <a:ext cx="9928225" cy="58553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>
                <a:solidFill>
                  <a:srgbClr val="008000"/>
                </a:solidFill>
                <a:latin typeface="Courier New"/>
                <a:cs typeface="Courier New"/>
              </a:rPr>
              <a:t>#LAB3</a:t>
            </a:r>
            <a:r>
              <a:rPr dirty="0" sz="1400" spc="-7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008000"/>
                </a:solidFill>
                <a:latin typeface="Courier New"/>
                <a:cs typeface="Courier New"/>
              </a:rPr>
              <a:t>CANDIDATE</a:t>
            </a:r>
            <a:r>
              <a:rPr dirty="0" sz="1400" spc="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008000"/>
                </a:solidFill>
                <a:latin typeface="Courier New"/>
                <a:cs typeface="Courier New"/>
              </a:rPr>
              <a:t>ELIMINATION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import</a:t>
            </a:r>
            <a:r>
              <a:rPr dirty="0" sz="1550" spc="229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 spc="-25">
                <a:latin typeface="Courier New"/>
                <a:cs typeface="Courier New"/>
              </a:rPr>
              <a:t>csv</a:t>
            </a:r>
            <a:endParaRPr sz="1550">
              <a:latin typeface="Courier New"/>
              <a:cs typeface="Courier New"/>
            </a:endParaRPr>
          </a:p>
          <a:p>
            <a:pPr marL="501650" marR="5133340" indent="-489584">
              <a:lnSpc>
                <a:spcPct val="101000"/>
              </a:lnSpc>
              <a:spcBef>
                <a:spcPts val="70"/>
              </a:spcBef>
            </a:pP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with</a:t>
            </a:r>
            <a:r>
              <a:rPr dirty="0" sz="1550" spc="375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795E25"/>
                </a:solidFill>
                <a:latin typeface="Courier New"/>
                <a:cs typeface="Courier New"/>
              </a:rPr>
              <a:t>open</a:t>
            </a:r>
            <a:r>
              <a:rPr dirty="0" sz="1550">
                <a:latin typeface="Courier New"/>
                <a:cs typeface="Courier New"/>
              </a:rPr>
              <a:t>(</a:t>
            </a:r>
            <a:r>
              <a:rPr dirty="0" sz="1550">
                <a:solidFill>
                  <a:srgbClr val="A21515"/>
                </a:solidFill>
                <a:latin typeface="Courier New"/>
                <a:cs typeface="Courier New"/>
              </a:rPr>
              <a:t>"trainingexamples.csv"</a:t>
            </a:r>
            <a:r>
              <a:rPr dirty="0" sz="1550">
                <a:latin typeface="Courier New"/>
                <a:cs typeface="Courier New"/>
              </a:rPr>
              <a:t>)</a:t>
            </a:r>
            <a:r>
              <a:rPr dirty="0" sz="1550" spc="430"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as</a:t>
            </a:r>
            <a:r>
              <a:rPr dirty="0" sz="1550" spc="409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 spc="-25">
                <a:latin typeface="Courier New"/>
                <a:cs typeface="Courier New"/>
              </a:rPr>
              <a:t>f: </a:t>
            </a:r>
            <a:r>
              <a:rPr dirty="0" sz="1550">
                <a:latin typeface="Courier New"/>
                <a:cs typeface="Courier New"/>
              </a:rPr>
              <a:t>csv_file</a:t>
            </a:r>
            <a:r>
              <a:rPr dirty="0" sz="1550" spc="18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180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csv.reader(f)</a:t>
            </a:r>
            <a:endParaRPr sz="1550">
              <a:latin typeface="Courier New"/>
              <a:cs typeface="Courier New"/>
            </a:endParaRPr>
          </a:p>
          <a:p>
            <a:pPr marL="501650" marR="6606540">
              <a:lnSpc>
                <a:spcPts val="1950"/>
              </a:lnSpc>
              <a:spcBef>
                <a:spcPts val="85"/>
              </a:spcBef>
            </a:pPr>
            <a:r>
              <a:rPr dirty="0" sz="1550">
                <a:latin typeface="Courier New"/>
                <a:cs typeface="Courier New"/>
              </a:rPr>
              <a:t>data</a:t>
            </a:r>
            <a:r>
              <a:rPr dirty="0" sz="1550" spc="75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155"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247692"/>
                </a:solidFill>
                <a:latin typeface="Courier New"/>
                <a:cs typeface="Courier New"/>
              </a:rPr>
              <a:t>list</a:t>
            </a:r>
            <a:r>
              <a:rPr dirty="0" sz="1550" spc="-10">
                <a:latin typeface="Courier New"/>
                <a:cs typeface="Courier New"/>
              </a:rPr>
              <a:t>(csv_file) </a:t>
            </a:r>
            <a:r>
              <a:rPr dirty="0" sz="1550">
                <a:latin typeface="Courier New"/>
                <a:cs typeface="Courier New"/>
              </a:rPr>
              <a:t>specific</a:t>
            </a:r>
            <a:r>
              <a:rPr dirty="0" sz="1550" spc="39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30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data[</a:t>
            </a:r>
            <a:r>
              <a:rPr dirty="0" sz="1550">
                <a:solidFill>
                  <a:srgbClr val="116644"/>
                </a:solidFill>
                <a:latin typeface="Courier New"/>
                <a:cs typeface="Courier New"/>
              </a:rPr>
              <a:t>0</a:t>
            </a:r>
            <a:r>
              <a:rPr dirty="0" sz="1550">
                <a:latin typeface="Courier New"/>
                <a:cs typeface="Courier New"/>
              </a:rPr>
              <a:t>][:</a:t>
            </a:r>
            <a:r>
              <a:rPr dirty="0" sz="1550">
                <a:solidFill>
                  <a:srgbClr val="116644"/>
                </a:solidFill>
                <a:latin typeface="Courier New"/>
                <a:cs typeface="Courier New"/>
              </a:rPr>
              <a:t>-</a:t>
            </a:r>
            <a:r>
              <a:rPr dirty="0" sz="1550" spc="-25">
                <a:solidFill>
                  <a:srgbClr val="116644"/>
                </a:solidFill>
                <a:latin typeface="Courier New"/>
                <a:cs typeface="Courier New"/>
              </a:rPr>
              <a:t>1</a:t>
            </a:r>
            <a:r>
              <a:rPr dirty="0" sz="1550" spc="-25">
                <a:latin typeface="Courier New"/>
                <a:cs typeface="Courier New"/>
              </a:rPr>
              <a:t>]</a:t>
            </a:r>
            <a:endParaRPr sz="1550">
              <a:latin typeface="Courier New"/>
              <a:cs typeface="Courier New"/>
            </a:endParaRPr>
          </a:p>
          <a:p>
            <a:pPr marL="501650">
              <a:lnSpc>
                <a:spcPts val="1800"/>
              </a:lnSpc>
            </a:pPr>
            <a:r>
              <a:rPr dirty="0" sz="1550">
                <a:latin typeface="Courier New"/>
                <a:cs typeface="Courier New"/>
              </a:rPr>
              <a:t>general</a:t>
            </a:r>
            <a:r>
              <a:rPr dirty="0" sz="1550" spc="22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14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[[</a:t>
            </a:r>
            <a:r>
              <a:rPr dirty="0" sz="1550">
                <a:solidFill>
                  <a:srgbClr val="A21515"/>
                </a:solidFill>
                <a:latin typeface="Courier New"/>
                <a:cs typeface="Courier New"/>
              </a:rPr>
              <a:t>'?'</a:t>
            </a:r>
            <a:r>
              <a:rPr dirty="0" sz="1550" spc="16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for</a:t>
            </a:r>
            <a:r>
              <a:rPr dirty="0" sz="1550" spc="175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i</a:t>
            </a:r>
            <a:r>
              <a:rPr dirty="0" sz="1550" spc="200"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dirty="0" sz="1550" spc="18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795E25"/>
                </a:solidFill>
                <a:latin typeface="Courier New"/>
                <a:cs typeface="Courier New"/>
              </a:rPr>
              <a:t>range</a:t>
            </a:r>
            <a:r>
              <a:rPr dirty="0" sz="1550">
                <a:latin typeface="Courier New"/>
                <a:cs typeface="Courier New"/>
              </a:rPr>
              <a:t>(</a:t>
            </a:r>
            <a:r>
              <a:rPr dirty="0" sz="1550">
                <a:solidFill>
                  <a:srgbClr val="795E25"/>
                </a:solidFill>
                <a:latin typeface="Courier New"/>
                <a:cs typeface="Courier New"/>
              </a:rPr>
              <a:t>len</a:t>
            </a:r>
            <a:r>
              <a:rPr dirty="0" sz="1550">
                <a:latin typeface="Courier New"/>
                <a:cs typeface="Courier New"/>
              </a:rPr>
              <a:t>(specific))]</a:t>
            </a:r>
            <a:r>
              <a:rPr dirty="0" sz="1550" spc="240"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for</a:t>
            </a:r>
            <a:r>
              <a:rPr dirty="0" sz="1550" spc="175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j</a:t>
            </a:r>
            <a:r>
              <a:rPr dirty="0" sz="1550" spc="200"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dirty="0" sz="1550" spc="19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795E25"/>
                </a:solidFill>
                <a:latin typeface="Courier New"/>
                <a:cs typeface="Courier New"/>
              </a:rPr>
              <a:t>range</a:t>
            </a:r>
            <a:r>
              <a:rPr dirty="0" sz="1550" spc="-10">
                <a:latin typeface="Courier New"/>
                <a:cs typeface="Courier New"/>
              </a:rPr>
              <a:t>(</a:t>
            </a:r>
            <a:r>
              <a:rPr dirty="0" sz="1550" spc="-10">
                <a:solidFill>
                  <a:srgbClr val="795E25"/>
                </a:solidFill>
                <a:latin typeface="Courier New"/>
                <a:cs typeface="Courier New"/>
              </a:rPr>
              <a:t>len</a:t>
            </a:r>
            <a:r>
              <a:rPr dirty="0" sz="1550" spc="-10">
                <a:latin typeface="Courier New"/>
                <a:cs typeface="Courier New"/>
              </a:rPr>
              <a:t>(specific))]</a:t>
            </a:r>
            <a:endParaRPr sz="1550">
              <a:latin typeface="Courier New"/>
              <a:cs typeface="Courier New"/>
            </a:endParaRPr>
          </a:p>
          <a:p>
            <a:pPr marL="501650" marR="5996940">
              <a:lnSpc>
                <a:spcPct val="100899"/>
              </a:lnSpc>
              <a:spcBef>
                <a:spcPts val="75"/>
              </a:spcBef>
            </a:pPr>
            <a:r>
              <a:rPr dirty="0" sz="1550">
                <a:latin typeface="Courier New"/>
                <a:cs typeface="Courier New"/>
              </a:rPr>
              <a:t>step=</a:t>
            </a:r>
            <a:r>
              <a:rPr dirty="0" sz="1550">
                <a:solidFill>
                  <a:srgbClr val="116644"/>
                </a:solidFill>
                <a:latin typeface="Courier New"/>
                <a:cs typeface="Courier New"/>
              </a:rPr>
              <a:t>1</a:t>
            </a:r>
            <a:r>
              <a:rPr dirty="0" sz="1550" spc="245">
                <a:solidFill>
                  <a:srgbClr val="116644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008000"/>
                </a:solidFill>
                <a:latin typeface="Courier New"/>
                <a:cs typeface="Courier New"/>
              </a:rPr>
              <a:t>#for</a:t>
            </a:r>
            <a:r>
              <a:rPr dirty="0" sz="1550" spc="17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008000"/>
                </a:solidFill>
                <a:latin typeface="Courier New"/>
                <a:cs typeface="Courier New"/>
              </a:rPr>
              <a:t>printing</a:t>
            </a:r>
            <a:r>
              <a:rPr dirty="0" sz="1550" spc="26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008000"/>
                </a:solidFill>
                <a:latin typeface="Courier New"/>
                <a:cs typeface="Courier New"/>
              </a:rPr>
              <a:t>purpose </a:t>
            </a: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for</a:t>
            </a:r>
            <a:r>
              <a:rPr dirty="0" sz="1550" spc="85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i</a:t>
            </a:r>
            <a:r>
              <a:rPr dirty="0" sz="1550" spc="110"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dirty="0" sz="1550" spc="10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data:</a:t>
            </a:r>
            <a:endParaRPr sz="1550">
              <a:latin typeface="Courier New"/>
              <a:cs typeface="Courier New"/>
            </a:endParaRPr>
          </a:p>
          <a:p>
            <a:pPr marL="991235">
              <a:lnSpc>
                <a:spcPct val="100000"/>
              </a:lnSpc>
              <a:spcBef>
                <a:spcPts val="95"/>
              </a:spcBef>
            </a:pP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if</a:t>
            </a:r>
            <a:r>
              <a:rPr dirty="0" sz="1550" spc="125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i[</a:t>
            </a:r>
            <a:r>
              <a:rPr dirty="0" sz="1550">
                <a:solidFill>
                  <a:srgbClr val="116644"/>
                </a:solidFill>
                <a:latin typeface="Courier New"/>
                <a:cs typeface="Courier New"/>
              </a:rPr>
              <a:t>-1</a:t>
            </a:r>
            <a:r>
              <a:rPr dirty="0" sz="1550">
                <a:latin typeface="Courier New"/>
                <a:cs typeface="Courier New"/>
              </a:rPr>
              <a:t>]</a:t>
            </a:r>
            <a:r>
              <a:rPr dirty="0" sz="1550" spc="16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==</a:t>
            </a:r>
            <a:r>
              <a:rPr dirty="0" sz="1550" spc="110"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A21515"/>
                </a:solidFill>
                <a:latin typeface="Courier New"/>
                <a:cs typeface="Courier New"/>
              </a:rPr>
              <a:t>"Y"</a:t>
            </a:r>
            <a:r>
              <a:rPr dirty="0" sz="1550" spc="-20">
                <a:latin typeface="Courier New"/>
                <a:cs typeface="Courier New"/>
              </a:rPr>
              <a:t>:</a:t>
            </a:r>
            <a:endParaRPr sz="1550">
              <a:latin typeface="Courier New"/>
              <a:cs typeface="Courier New"/>
            </a:endParaRPr>
          </a:p>
          <a:p>
            <a:pPr marL="1969770" marR="4775835" indent="-489584">
              <a:lnSpc>
                <a:spcPct val="101000"/>
              </a:lnSpc>
              <a:spcBef>
                <a:spcPts val="75"/>
              </a:spcBef>
            </a:pP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for</a:t>
            </a:r>
            <a:r>
              <a:rPr dirty="0" sz="1550" spc="80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j</a:t>
            </a:r>
            <a:r>
              <a:rPr dirty="0" sz="1550" spc="120"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dirty="0" sz="1550" spc="10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795E25"/>
                </a:solidFill>
                <a:latin typeface="Courier New"/>
                <a:cs typeface="Courier New"/>
              </a:rPr>
              <a:t>range</a:t>
            </a:r>
            <a:r>
              <a:rPr dirty="0" sz="1550" spc="-10">
                <a:latin typeface="Courier New"/>
                <a:cs typeface="Courier New"/>
              </a:rPr>
              <a:t>(</a:t>
            </a:r>
            <a:r>
              <a:rPr dirty="0" sz="1550" spc="-10">
                <a:solidFill>
                  <a:srgbClr val="795E25"/>
                </a:solidFill>
                <a:latin typeface="Courier New"/>
                <a:cs typeface="Courier New"/>
              </a:rPr>
              <a:t>len</a:t>
            </a:r>
            <a:r>
              <a:rPr dirty="0" sz="1550" spc="-10">
                <a:latin typeface="Courier New"/>
                <a:cs typeface="Courier New"/>
              </a:rPr>
              <a:t>(specific)): </a:t>
            </a: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if</a:t>
            </a:r>
            <a:r>
              <a:rPr dirty="0" sz="1550" spc="120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i[j]</a:t>
            </a:r>
            <a:r>
              <a:rPr dirty="0" sz="1550" spc="85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!=</a:t>
            </a:r>
            <a:r>
              <a:rPr dirty="0" sz="1550" spc="160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specific[j]:</a:t>
            </a:r>
            <a:endParaRPr sz="1550">
              <a:latin typeface="Courier New"/>
              <a:cs typeface="Courier New"/>
            </a:endParaRPr>
          </a:p>
          <a:p>
            <a:pPr marL="2459355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latin typeface="Courier New"/>
                <a:cs typeface="Courier New"/>
              </a:rPr>
              <a:t>specific[j]</a:t>
            </a:r>
            <a:r>
              <a:rPr dirty="0" sz="1550" spc="225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229">
                <a:latin typeface="Courier New"/>
                <a:cs typeface="Courier New"/>
              </a:rPr>
              <a:t> </a:t>
            </a:r>
            <a:r>
              <a:rPr dirty="0" sz="1550" spc="-25">
                <a:solidFill>
                  <a:srgbClr val="A21515"/>
                </a:solidFill>
                <a:latin typeface="Courier New"/>
                <a:cs typeface="Courier New"/>
              </a:rPr>
              <a:t>"?"</a:t>
            </a:r>
            <a:endParaRPr sz="1550">
              <a:latin typeface="Courier New"/>
              <a:cs typeface="Courier New"/>
            </a:endParaRPr>
          </a:p>
          <a:p>
            <a:pPr marL="2459355">
              <a:lnSpc>
                <a:spcPct val="100000"/>
              </a:lnSpc>
              <a:spcBef>
                <a:spcPts val="20"/>
              </a:spcBef>
            </a:pPr>
            <a:r>
              <a:rPr dirty="0" sz="1550">
                <a:latin typeface="Courier New"/>
                <a:cs typeface="Courier New"/>
              </a:rPr>
              <a:t>general[j][j]</a:t>
            </a:r>
            <a:r>
              <a:rPr dirty="0" sz="1550" spc="27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250">
                <a:latin typeface="Courier New"/>
                <a:cs typeface="Courier New"/>
              </a:rPr>
              <a:t> </a:t>
            </a:r>
            <a:r>
              <a:rPr dirty="0" sz="1550" spc="-25">
                <a:solidFill>
                  <a:srgbClr val="A21515"/>
                </a:solidFill>
                <a:latin typeface="Courier New"/>
                <a:cs typeface="Courier New"/>
              </a:rPr>
              <a:t>"?"</a:t>
            </a:r>
            <a:endParaRPr sz="1550">
              <a:latin typeface="Courier New"/>
              <a:cs typeface="Courier New"/>
            </a:endParaRPr>
          </a:p>
          <a:p>
            <a:pPr marL="991235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elif</a:t>
            </a:r>
            <a:r>
              <a:rPr dirty="0" sz="1550" spc="130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i[</a:t>
            </a:r>
            <a:r>
              <a:rPr dirty="0" sz="1550">
                <a:solidFill>
                  <a:srgbClr val="116644"/>
                </a:solidFill>
                <a:latin typeface="Courier New"/>
                <a:cs typeface="Courier New"/>
              </a:rPr>
              <a:t>-1</a:t>
            </a:r>
            <a:r>
              <a:rPr dirty="0" sz="1550">
                <a:latin typeface="Courier New"/>
                <a:cs typeface="Courier New"/>
              </a:rPr>
              <a:t>]</a:t>
            </a:r>
            <a:r>
              <a:rPr dirty="0" sz="1550" spc="19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==</a:t>
            </a:r>
            <a:r>
              <a:rPr dirty="0" sz="1550" spc="135"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A21515"/>
                </a:solidFill>
                <a:latin typeface="Courier New"/>
                <a:cs typeface="Courier New"/>
              </a:rPr>
              <a:t>"N"</a:t>
            </a:r>
            <a:r>
              <a:rPr dirty="0" sz="1550" spc="-20">
                <a:latin typeface="Courier New"/>
                <a:cs typeface="Courier New"/>
              </a:rPr>
              <a:t>:</a:t>
            </a:r>
            <a:endParaRPr sz="1550">
              <a:latin typeface="Courier New"/>
              <a:cs typeface="Courier New"/>
            </a:endParaRPr>
          </a:p>
          <a:p>
            <a:pPr marL="1969770" marR="4775835" indent="-489584">
              <a:lnSpc>
                <a:spcPct val="100899"/>
              </a:lnSpc>
              <a:spcBef>
                <a:spcPts val="75"/>
              </a:spcBef>
            </a:pP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for</a:t>
            </a:r>
            <a:r>
              <a:rPr dirty="0" sz="1550" spc="80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j</a:t>
            </a:r>
            <a:r>
              <a:rPr dirty="0" sz="1550" spc="120"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dirty="0" sz="1550" spc="10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795E25"/>
                </a:solidFill>
                <a:latin typeface="Courier New"/>
                <a:cs typeface="Courier New"/>
              </a:rPr>
              <a:t>range</a:t>
            </a:r>
            <a:r>
              <a:rPr dirty="0" sz="1550" spc="-10">
                <a:latin typeface="Courier New"/>
                <a:cs typeface="Courier New"/>
              </a:rPr>
              <a:t>(</a:t>
            </a:r>
            <a:r>
              <a:rPr dirty="0" sz="1550" spc="-10">
                <a:solidFill>
                  <a:srgbClr val="795E25"/>
                </a:solidFill>
                <a:latin typeface="Courier New"/>
                <a:cs typeface="Courier New"/>
              </a:rPr>
              <a:t>len</a:t>
            </a:r>
            <a:r>
              <a:rPr dirty="0" sz="1550" spc="-10">
                <a:latin typeface="Courier New"/>
                <a:cs typeface="Courier New"/>
              </a:rPr>
              <a:t>(specific)): </a:t>
            </a:r>
            <a:r>
              <a:rPr dirty="0" sz="1550">
                <a:solidFill>
                  <a:srgbClr val="AE00DB"/>
                </a:solidFill>
                <a:latin typeface="Courier New"/>
                <a:cs typeface="Courier New"/>
              </a:rPr>
              <a:t>if</a:t>
            </a:r>
            <a:r>
              <a:rPr dirty="0" sz="1550" spc="120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i[j]</a:t>
            </a:r>
            <a:r>
              <a:rPr dirty="0" sz="1550" spc="85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!=</a:t>
            </a:r>
            <a:r>
              <a:rPr dirty="0" sz="1550" spc="155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specific[j]:</a:t>
            </a:r>
            <a:endParaRPr sz="1550">
              <a:latin typeface="Courier New"/>
              <a:cs typeface="Courier New"/>
            </a:endParaRPr>
          </a:p>
          <a:p>
            <a:pPr marL="1969770" marR="4163060" indent="489584">
              <a:lnSpc>
                <a:spcPct val="100899"/>
              </a:lnSpc>
              <a:spcBef>
                <a:spcPts val="80"/>
              </a:spcBef>
            </a:pPr>
            <a:r>
              <a:rPr dirty="0" sz="1550">
                <a:latin typeface="Courier New"/>
                <a:cs typeface="Courier New"/>
              </a:rPr>
              <a:t>general[j][j]</a:t>
            </a:r>
            <a:r>
              <a:rPr dirty="0" sz="1550" spc="275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190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specific[j] </a:t>
            </a:r>
            <a:r>
              <a:rPr dirty="0" sz="1550" spc="-10">
                <a:solidFill>
                  <a:srgbClr val="AE00DB"/>
                </a:solidFill>
                <a:latin typeface="Courier New"/>
                <a:cs typeface="Courier New"/>
              </a:rPr>
              <a:t>else</a:t>
            </a:r>
            <a:r>
              <a:rPr dirty="0" sz="1550" spc="-10">
                <a:latin typeface="Courier New"/>
                <a:cs typeface="Courier New"/>
              </a:rPr>
              <a:t>:</a:t>
            </a:r>
            <a:endParaRPr sz="1550">
              <a:latin typeface="Courier New"/>
              <a:cs typeface="Courier New"/>
            </a:endParaRPr>
          </a:p>
          <a:p>
            <a:pPr marL="2459355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latin typeface="Courier New"/>
                <a:cs typeface="Courier New"/>
              </a:rPr>
              <a:t>general[j][j]</a:t>
            </a:r>
            <a:r>
              <a:rPr dirty="0" sz="1550" spc="270">
                <a:latin typeface="Courier New"/>
                <a:cs typeface="Courier New"/>
              </a:rPr>
              <a:t> </a:t>
            </a:r>
            <a:r>
              <a:rPr dirty="0" sz="1550">
                <a:latin typeface="Courier New"/>
                <a:cs typeface="Courier New"/>
              </a:rPr>
              <a:t>=</a:t>
            </a:r>
            <a:r>
              <a:rPr dirty="0" sz="1550" spc="250">
                <a:latin typeface="Courier New"/>
                <a:cs typeface="Courier New"/>
              </a:rPr>
              <a:t> </a:t>
            </a:r>
            <a:r>
              <a:rPr dirty="0" sz="1550" spc="-25">
                <a:solidFill>
                  <a:srgbClr val="A21515"/>
                </a:solidFill>
                <a:latin typeface="Courier New"/>
                <a:cs typeface="Courier New"/>
              </a:rPr>
              <a:t>"?"</a:t>
            </a:r>
            <a:endParaRPr sz="1550">
              <a:latin typeface="Courier New"/>
              <a:cs typeface="Courier New"/>
            </a:endParaRPr>
          </a:p>
          <a:p>
            <a:pPr marL="991235" marR="1470025">
              <a:lnSpc>
                <a:spcPct val="101000"/>
              </a:lnSpc>
              <a:spcBef>
                <a:spcPts val="75"/>
              </a:spcBef>
            </a:pPr>
            <a:r>
              <a:rPr dirty="0" sz="1550">
                <a:solidFill>
                  <a:srgbClr val="795E25"/>
                </a:solidFill>
                <a:latin typeface="Courier New"/>
                <a:cs typeface="Courier New"/>
              </a:rPr>
              <a:t>print</a:t>
            </a:r>
            <a:r>
              <a:rPr dirty="0" sz="1550">
                <a:latin typeface="Courier New"/>
                <a:cs typeface="Courier New"/>
              </a:rPr>
              <a:t>(</a:t>
            </a:r>
            <a:r>
              <a:rPr dirty="0" sz="1550">
                <a:solidFill>
                  <a:srgbClr val="A21515"/>
                </a:solidFill>
                <a:latin typeface="Courier New"/>
                <a:cs typeface="Courier New"/>
              </a:rPr>
              <a:t>"\nStep</a:t>
            </a:r>
            <a:r>
              <a:rPr dirty="0" sz="1550" spc="29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A21515"/>
                </a:solidFill>
                <a:latin typeface="Courier New"/>
                <a:cs typeface="Courier New"/>
              </a:rPr>
              <a:t>{}</a:t>
            </a:r>
            <a:r>
              <a:rPr dirty="0" sz="1550" spc="30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A21515"/>
                </a:solidFill>
                <a:latin typeface="Courier New"/>
                <a:cs typeface="Courier New"/>
              </a:rPr>
              <a:t>of</a:t>
            </a:r>
            <a:r>
              <a:rPr dirty="0" sz="1550" spc="30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A21515"/>
                </a:solidFill>
                <a:latin typeface="Courier New"/>
                <a:cs typeface="Courier New"/>
              </a:rPr>
              <a:t>candidate</a:t>
            </a:r>
            <a:r>
              <a:rPr dirty="0" sz="1550" spc="21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550">
                <a:solidFill>
                  <a:srgbClr val="A21515"/>
                </a:solidFill>
                <a:latin typeface="Courier New"/>
                <a:cs typeface="Courier New"/>
              </a:rPr>
              <a:t>elimination</a:t>
            </a:r>
            <a:r>
              <a:rPr dirty="0" sz="1550" spc="22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A21515"/>
                </a:solidFill>
                <a:latin typeface="Courier New"/>
                <a:cs typeface="Courier New"/>
              </a:rPr>
              <a:t>algo"</a:t>
            </a:r>
            <a:r>
              <a:rPr dirty="0" sz="1550" spc="-10">
                <a:latin typeface="Courier New"/>
                <a:cs typeface="Courier New"/>
              </a:rPr>
              <a:t>.</a:t>
            </a:r>
            <a:r>
              <a:rPr dirty="0" sz="1550" spc="-10">
                <a:solidFill>
                  <a:srgbClr val="795E25"/>
                </a:solidFill>
                <a:latin typeface="Courier New"/>
                <a:cs typeface="Courier New"/>
              </a:rPr>
              <a:t>format</a:t>
            </a:r>
            <a:r>
              <a:rPr dirty="0" sz="1550" spc="-10">
                <a:latin typeface="Courier New"/>
                <a:cs typeface="Courier New"/>
              </a:rPr>
              <a:t>(step)) step+=</a:t>
            </a:r>
            <a:r>
              <a:rPr dirty="0" sz="1550" spc="-10">
                <a:solidFill>
                  <a:srgbClr val="116644"/>
                </a:solidFill>
                <a:latin typeface="Courier New"/>
                <a:cs typeface="Courier New"/>
              </a:rPr>
              <a:t>1</a:t>
            </a:r>
            <a:endParaRPr sz="1550">
              <a:latin typeface="Courier New"/>
              <a:cs typeface="Courier New"/>
            </a:endParaRPr>
          </a:p>
          <a:p>
            <a:pPr marL="991235" marR="7092950">
              <a:lnSpc>
                <a:spcPct val="100899"/>
              </a:lnSpc>
              <a:spcBef>
                <a:spcPts val="75"/>
              </a:spcBef>
            </a:pPr>
            <a:r>
              <a:rPr dirty="0" sz="1550" spc="-10">
                <a:solidFill>
                  <a:srgbClr val="795E25"/>
                </a:solidFill>
                <a:latin typeface="Courier New"/>
                <a:cs typeface="Courier New"/>
              </a:rPr>
              <a:t>print</a:t>
            </a:r>
            <a:r>
              <a:rPr dirty="0" sz="1550" spc="-10">
                <a:latin typeface="Courier New"/>
                <a:cs typeface="Courier New"/>
              </a:rPr>
              <a:t>(specific) </a:t>
            </a:r>
            <a:r>
              <a:rPr dirty="0" sz="1550" spc="-10">
                <a:solidFill>
                  <a:srgbClr val="795E25"/>
                </a:solidFill>
                <a:latin typeface="Courier New"/>
                <a:cs typeface="Courier New"/>
              </a:rPr>
              <a:t>print</a:t>
            </a:r>
            <a:r>
              <a:rPr dirty="0" sz="1550" spc="-10">
                <a:latin typeface="Courier New"/>
                <a:cs typeface="Courier New"/>
              </a:rPr>
              <a:t>(general)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7575" y="1712594"/>
            <a:ext cx="9817735" cy="41173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64235" marR="2777490" indent="-851535">
              <a:lnSpc>
                <a:spcPct val="111500"/>
              </a:lnSpc>
              <a:spcBef>
                <a:spcPts val="90"/>
              </a:spcBef>
            </a:pPr>
            <a:r>
              <a:rPr dirty="0" sz="2750">
                <a:latin typeface="Courier New"/>
                <a:cs typeface="Courier New"/>
              </a:rPr>
              <a:t>gh</a:t>
            </a:r>
            <a:r>
              <a:rPr dirty="0" sz="2750" spc="80">
                <a:latin typeface="Courier New"/>
                <a:cs typeface="Courier New"/>
              </a:rPr>
              <a:t> </a:t>
            </a:r>
            <a:r>
              <a:rPr dirty="0" sz="2750">
                <a:latin typeface="Courier New"/>
                <a:cs typeface="Courier New"/>
              </a:rPr>
              <a:t>=</a:t>
            </a:r>
            <a:r>
              <a:rPr dirty="0" sz="2750" spc="90">
                <a:latin typeface="Courier New"/>
                <a:cs typeface="Courier New"/>
              </a:rPr>
              <a:t> </a:t>
            </a:r>
            <a:r>
              <a:rPr dirty="0" sz="2750">
                <a:latin typeface="Courier New"/>
                <a:cs typeface="Courier New"/>
              </a:rPr>
              <a:t>[]</a:t>
            </a:r>
            <a:r>
              <a:rPr dirty="0" sz="2750" spc="65">
                <a:latin typeface="Courier New"/>
                <a:cs typeface="Courier New"/>
              </a:rPr>
              <a:t> </a:t>
            </a:r>
            <a:r>
              <a:rPr dirty="0" sz="2750">
                <a:solidFill>
                  <a:srgbClr val="008000"/>
                </a:solidFill>
                <a:latin typeface="Courier New"/>
                <a:cs typeface="Courier New"/>
              </a:rPr>
              <a:t>#</a:t>
            </a:r>
            <a:r>
              <a:rPr dirty="0" sz="2750" spc="6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2750">
                <a:solidFill>
                  <a:srgbClr val="008000"/>
                </a:solidFill>
                <a:latin typeface="Courier New"/>
                <a:cs typeface="Courier New"/>
              </a:rPr>
              <a:t>gh</a:t>
            </a:r>
            <a:r>
              <a:rPr dirty="0" sz="2750" spc="9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2750">
                <a:solidFill>
                  <a:srgbClr val="008000"/>
                </a:solidFill>
                <a:latin typeface="Courier New"/>
                <a:cs typeface="Courier New"/>
              </a:rPr>
              <a:t>=</a:t>
            </a:r>
            <a:r>
              <a:rPr dirty="0" sz="2750" spc="8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2750">
                <a:solidFill>
                  <a:srgbClr val="008000"/>
                </a:solidFill>
                <a:latin typeface="Courier New"/>
                <a:cs typeface="Courier New"/>
              </a:rPr>
              <a:t>general</a:t>
            </a:r>
            <a:r>
              <a:rPr dirty="0" sz="2750" spc="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2750" spc="-10">
                <a:solidFill>
                  <a:srgbClr val="008000"/>
                </a:solidFill>
                <a:latin typeface="Courier New"/>
                <a:cs typeface="Courier New"/>
              </a:rPr>
              <a:t>Hypothesis </a:t>
            </a:r>
            <a:r>
              <a:rPr dirty="0" sz="2750">
                <a:solidFill>
                  <a:srgbClr val="AE00DB"/>
                </a:solidFill>
                <a:latin typeface="Courier New"/>
                <a:cs typeface="Courier New"/>
              </a:rPr>
              <a:t>for</a:t>
            </a:r>
            <a:r>
              <a:rPr dirty="0" sz="2750" spc="40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2750">
                <a:latin typeface="Courier New"/>
                <a:cs typeface="Courier New"/>
              </a:rPr>
              <a:t>i</a:t>
            </a:r>
            <a:r>
              <a:rPr dirty="0" sz="2750" spc="65">
                <a:latin typeface="Courier New"/>
                <a:cs typeface="Courier New"/>
              </a:rPr>
              <a:t> </a:t>
            </a:r>
            <a:r>
              <a:rPr dirty="0" sz="275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dirty="0" sz="2750" spc="9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750" spc="-10">
                <a:latin typeface="Courier New"/>
                <a:cs typeface="Courier New"/>
              </a:rPr>
              <a:t>general:</a:t>
            </a:r>
            <a:endParaRPr sz="2750">
              <a:latin typeface="Courier New"/>
              <a:cs typeface="Courier New"/>
            </a:endParaRPr>
          </a:p>
          <a:p>
            <a:pPr marL="1715770">
              <a:lnSpc>
                <a:spcPct val="100000"/>
              </a:lnSpc>
              <a:spcBef>
                <a:spcPts val="455"/>
              </a:spcBef>
            </a:pPr>
            <a:r>
              <a:rPr dirty="0" sz="2750">
                <a:solidFill>
                  <a:srgbClr val="AE00DB"/>
                </a:solidFill>
                <a:latin typeface="Courier New"/>
                <a:cs typeface="Courier New"/>
              </a:rPr>
              <a:t>for</a:t>
            </a:r>
            <a:r>
              <a:rPr dirty="0" sz="2750" spc="40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2750">
                <a:latin typeface="Courier New"/>
                <a:cs typeface="Courier New"/>
              </a:rPr>
              <a:t>j</a:t>
            </a:r>
            <a:r>
              <a:rPr dirty="0" sz="2750" spc="65">
                <a:latin typeface="Courier New"/>
                <a:cs typeface="Courier New"/>
              </a:rPr>
              <a:t> </a:t>
            </a:r>
            <a:r>
              <a:rPr dirty="0" sz="275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dirty="0" sz="2750" spc="9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750" spc="-25">
                <a:latin typeface="Courier New"/>
                <a:cs typeface="Courier New"/>
              </a:rPr>
              <a:t>i:</a:t>
            </a:r>
            <a:endParaRPr sz="2750">
              <a:latin typeface="Courier New"/>
              <a:cs typeface="Courier New"/>
            </a:endParaRPr>
          </a:p>
          <a:p>
            <a:pPr marL="2566670">
              <a:lnSpc>
                <a:spcPct val="100000"/>
              </a:lnSpc>
              <a:spcBef>
                <a:spcPts val="384"/>
              </a:spcBef>
            </a:pPr>
            <a:r>
              <a:rPr dirty="0" sz="2750">
                <a:solidFill>
                  <a:srgbClr val="AE00DB"/>
                </a:solidFill>
                <a:latin typeface="Courier New"/>
                <a:cs typeface="Courier New"/>
              </a:rPr>
              <a:t>if</a:t>
            </a:r>
            <a:r>
              <a:rPr dirty="0" sz="2750" spc="60">
                <a:solidFill>
                  <a:srgbClr val="AE00DB"/>
                </a:solidFill>
                <a:latin typeface="Courier New"/>
                <a:cs typeface="Courier New"/>
              </a:rPr>
              <a:t> </a:t>
            </a:r>
            <a:r>
              <a:rPr dirty="0" sz="2750">
                <a:latin typeface="Courier New"/>
                <a:cs typeface="Courier New"/>
              </a:rPr>
              <a:t>j</a:t>
            </a:r>
            <a:r>
              <a:rPr dirty="0" sz="2750" spc="70">
                <a:latin typeface="Courier New"/>
                <a:cs typeface="Courier New"/>
              </a:rPr>
              <a:t> </a:t>
            </a:r>
            <a:r>
              <a:rPr dirty="0" sz="2750">
                <a:latin typeface="Courier New"/>
                <a:cs typeface="Courier New"/>
              </a:rPr>
              <a:t>!=</a:t>
            </a:r>
            <a:r>
              <a:rPr dirty="0" sz="2750" spc="50">
                <a:latin typeface="Courier New"/>
                <a:cs typeface="Courier New"/>
              </a:rPr>
              <a:t> </a:t>
            </a:r>
            <a:r>
              <a:rPr dirty="0" sz="2750" spc="-20">
                <a:solidFill>
                  <a:srgbClr val="A21515"/>
                </a:solidFill>
                <a:latin typeface="Courier New"/>
                <a:cs typeface="Courier New"/>
              </a:rPr>
              <a:t>'?'</a:t>
            </a:r>
            <a:r>
              <a:rPr dirty="0" sz="2750" spc="-20">
                <a:latin typeface="Courier New"/>
                <a:cs typeface="Courier New"/>
              </a:rPr>
              <a:t>:</a:t>
            </a:r>
            <a:endParaRPr sz="2750">
              <a:latin typeface="Courier New"/>
              <a:cs typeface="Courier New"/>
            </a:endParaRPr>
          </a:p>
          <a:p>
            <a:pPr marL="3418840" marR="3836670">
              <a:lnSpc>
                <a:spcPct val="111500"/>
              </a:lnSpc>
            </a:pPr>
            <a:r>
              <a:rPr dirty="0" sz="2750" spc="-10">
                <a:latin typeface="Courier New"/>
                <a:cs typeface="Courier New"/>
              </a:rPr>
              <a:t>gh.append(i) </a:t>
            </a:r>
            <a:r>
              <a:rPr dirty="0" sz="2750" spc="-10">
                <a:solidFill>
                  <a:srgbClr val="AE00DB"/>
                </a:solidFill>
                <a:latin typeface="Courier New"/>
                <a:cs typeface="Courier New"/>
              </a:rPr>
              <a:t>break</a:t>
            </a:r>
            <a:endParaRPr sz="2750">
              <a:latin typeface="Courier New"/>
              <a:cs typeface="Courier New"/>
            </a:endParaRPr>
          </a:p>
          <a:p>
            <a:pPr marL="12700" marR="643255" indent="851535">
              <a:lnSpc>
                <a:spcPts val="2710"/>
              </a:lnSpc>
              <a:spcBef>
                <a:spcPts val="960"/>
              </a:spcBef>
            </a:pPr>
            <a:r>
              <a:rPr dirty="0" sz="2750">
                <a:solidFill>
                  <a:srgbClr val="795E25"/>
                </a:solidFill>
                <a:latin typeface="Courier New"/>
                <a:cs typeface="Courier New"/>
              </a:rPr>
              <a:t>print</a:t>
            </a:r>
            <a:r>
              <a:rPr dirty="0" sz="2750">
                <a:latin typeface="Courier New"/>
                <a:cs typeface="Courier New"/>
              </a:rPr>
              <a:t>(</a:t>
            </a:r>
            <a:r>
              <a:rPr dirty="0" sz="2750">
                <a:solidFill>
                  <a:srgbClr val="A21515"/>
                </a:solidFill>
                <a:latin typeface="Courier New"/>
                <a:cs typeface="Courier New"/>
              </a:rPr>
              <a:t>"\nFinal</a:t>
            </a:r>
            <a:r>
              <a:rPr dirty="0" sz="2750" spc="23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2750">
                <a:solidFill>
                  <a:srgbClr val="A21515"/>
                </a:solidFill>
                <a:latin typeface="Courier New"/>
                <a:cs typeface="Courier New"/>
              </a:rPr>
              <a:t>Specific</a:t>
            </a:r>
            <a:r>
              <a:rPr dirty="0" sz="2750" spc="29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2750" spc="-10">
                <a:solidFill>
                  <a:srgbClr val="A21515"/>
                </a:solidFill>
                <a:latin typeface="Courier New"/>
                <a:cs typeface="Courier New"/>
              </a:rPr>
              <a:t>hypothesis:\n"</a:t>
            </a:r>
            <a:r>
              <a:rPr dirty="0" sz="2750" spc="-10">
                <a:latin typeface="Courier New"/>
                <a:cs typeface="Courier New"/>
              </a:rPr>
              <a:t>, specific)</a:t>
            </a:r>
            <a:endParaRPr sz="275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  <a:spcBef>
                <a:spcPts val="380"/>
              </a:spcBef>
            </a:pPr>
            <a:r>
              <a:rPr dirty="0" sz="2750">
                <a:solidFill>
                  <a:srgbClr val="795E25"/>
                </a:solidFill>
                <a:latin typeface="Courier New"/>
                <a:cs typeface="Courier New"/>
              </a:rPr>
              <a:t>print</a:t>
            </a:r>
            <a:r>
              <a:rPr dirty="0" sz="2750">
                <a:latin typeface="Courier New"/>
                <a:cs typeface="Courier New"/>
              </a:rPr>
              <a:t>(</a:t>
            </a:r>
            <a:r>
              <a:rPr dirty="0" sz="2750">
                <a:solidFill>
                  <a:srgbClr val="A21515"/>
                </a:solidFill>
                <a:latin typeface="Courier New"/>
                <a:cs typeface="Courier New"/>
              </a:rPr>
              <a:t>"\nFinal</a:t>
            </a:r>
            <a:r>
              <a:rPr dirty="0" sz="2750" spc="26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2750">
                <a:solidFill>
                  <a:srgbClr val="A21515"/>
                </a:solidFill>
                <a:latin typeface="Courier New"/>
                <a:cs typeface="Courier New"/>
              </a:rPr>
              <a:t>General</a:t>
            </a:r>
            <a:r>
              <a:rPr dirty="0" sz="2750" spc="32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2750">
                <a:solidFill>
                  <a:srgbClr val="A21515"/>
                </a:solidFill>
                <a:latin typeface="Courier New"/>
                <a:cs typeface="Courier New"/>
              </a:rPr>
              <a:t>hypothesis:\n"</a:t>
            </a:r>
            <a:r>
              <a:rPr dirty="0" sz="2750">
                <a:latin typeface="Courier New"/>
                <a:cs typeface="Courier New"/>
              </a:rPr>
              <a:t>,</a:t>
            </a:r>
            <a:r>
              <a:rPr dirty="0" sz="2750" spc="290">
                <a:latin typeface="Courier New"/>
                <a:cs typeface="Courier New"/>
              </a:rPr>
              <a:t> </a:t>
            </a:r>
            <a:r>
              <a:rPr dirty="0" sz="2750" spc="-25">
                <a:latin typeface="Courier New"/>
                <a:cs typeface="Courier New"/>
              </a:rPr>
              <a:t>gh)</a:t>
            </a:r>
            <a:endParaRPr sz="2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212407" y="723567"/>
          <a:ext cx="11744325" cy="534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895"/>
                <a:gridCol w="680720"/>
                <a:gridCol w="685165"/>
                <a:gridCol w="2999740"/>
                <a:gridCol w="647700"/>
              </a:tblGrid>
              <a:tr h="267335">
                <a:tc>
                  <a:txBody>
                    <a:bodyPr/>
                    <a:lstStyle/>
                    <a:p>
                      <a:pPr algn="ctr" marR="25400">
                        <a:lnSpc>
                          <a:spcPts val="1860"/>
                        </a:lnSpc>
                      </a:pP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[['?',</a:t>
                      </a:r>
                      <a:r>
                        <a:rPr dirty="0" sz="1800" spc="-10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1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4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r>
                        <a:rPr dirty="0" sz="1800" spc="-4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114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7465">
                        <a:lnSpc>
                          <a:spcPts val="186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67335">
                <a:tc>
                  <a:txBody>
                    <a:bodyPr/>
                    <a:lstStyle/>
                    <a:p>
                      <a:pPr algn="ctr" marR="25400">
                        <a:lnSpc>
                          <a:spcPts val="1930"/>
                        </a:lnSpc>
                      </a:pP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3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1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9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9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1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0"/>
                        </a:lnSpc>
                      </a:pP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10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3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7465">
                        <a:lnSpc>
                          <a:spcPts val="193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212407" y="2096945"/>
          <a:ext cx="11744325" cy="534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895"/>
                <a:gridCol w="680720"/>
                <a:gridCol w="685165"/>
                <a:gridCol w="2999740"/>
                <a:gridCol w="647700"/>
              </a:tblGrid>
              <a:tr h="267335">
                <a:tc>
                  <a:txBody>
                    <a:bodyPr/>
                    <a:lstStyle/>
                    <a:p>
                      <a:pPr algn="ctr" marR="25400">
                        <a:lnSpc>
                          <a:spcPts val="1860"/>
                        </a:lnSpc>
                      </a:pP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[['?',</a:t>
                      </a:r>
                      <a:r>
                        <a:rPr dirty="0" sz="1800" spc="-10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1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4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r>
                        <a:rPr dirty="0" sz="1800" spc="-4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114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7465">
                        <a:lnSpc>
                          <a:spcPts val="186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67335">
                <a:tc>
                  <a:txBody>
                    <a:bodyPr/>
                    <a:lstStyle/>
                    <a:p>
                      <a:pPr algn="ctr" marR="25400">
                        <a:lnSpc>
                          <a:spcPts val="1930"/>
                        </a:lnSpc>
                      </a:pP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3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1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2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9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9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1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30"/>
                        </a:lnSpc>
                      </a:pP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10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r>
                        <a:rPr dirty="0" sz="1800" spc="-35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'?'],</a:t>
                      </a:r>
                      <a:r>
                        <a:rPr dirty="0" sz="1800" spc="-3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['?',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7465">
                        <a:lnSpc>
                          <a:spcPts val="1930"/>
                        </a:lnSpc>
                      </a:pPr>
                      <a:r>
                        <a:rPr dirty="0" sz="1800" spc="-20">
                          <a:solidFill>
                            <a:srgbClr val="202020"/>
                          </a:solidFill>
                          <a:latin typeface="Courier New"/>
                          <a:cs typeface="Courier New"/>
                        </a:rPr>
                        <a:t>'?',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231457" y="119316"/>
            <a:ext cx="11630025" cy="6347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Step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1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of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candidate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elimination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algo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['sunny',</a:t>
            </a:r>
            <a:r>
              <a:rPr dirty="0" sz="1800" spc="-13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4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'normal',</a:t>
            </a:r>
            <a:r>
              <a:rPr dirty="0" sz="1800" spc="-1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'strong',</a:t>
            </a:r>
            <a:r>
              <a:rPr dirty="0" sz="1800" spc="-4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1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202020"/>
                </a:solidFill>
                <a:latin typeface="Courier New"/>
                <a:cs typeface="Courier New"/>
              </a:rPr>
              <a:t>'same']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9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'?']]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Step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2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of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candidate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elimination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algo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['sunny',</a:t>
            </a:r>
            <a:r>
              <a:rPr dirty="0" sz="1800" spc="-1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6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5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'strong',</a:t>
            </a:r>
            <a:r>
              <a:rPr dirty="0" sz="1800" spc="-6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5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202020"/>
                </a:solidFill>
                <a:latin typeface="Courier New"/>
                <a:cs typeface="Courier New"/>
              </a:rPr>
              <a:t>'same']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9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'?']]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Step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3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of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candidate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elimination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algo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['sunny',</a:t>
            </a:r>
            <a:r>
              <a:rPr dirty="0" sz="1800" spc="-1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6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5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'strong',</a:t>
            </a:r>
            <a:r>
              <a:rPr dirty="0" sz="1800" spc="-6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5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202020"/>
                </a:solidFill>
                <a:latin typeface="Courier New"/>
                <a:cs typeface="Courier New"/>
              </a:rPr>
              <a:t>'same']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[['sunny',</a:t>
            </a:r>
            <a:r>
              <a:rPr dirty="0" sz="1800" spc="-4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9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endParaRPr sz="1800">
              <a:latin typeface="Courier New"/>
              <a:cs typeface="Courier New"/>
            </a:endParaRPr>
          </a:p>
          <a:p>
            <a:pPr marL="12700" marR="138430">
              <a:lnSpc>
                <a:spcPts val="2100"/>
              </a:lnSpc>
              <a:spcBef>
                <a:spcPts val="140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4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202020"/>
                </a:solidFill>
                <a:latin typeface="Courier New"/>
                <a:cs typeface="Courier New"/>
              </a:rPr>
              <a:t>'?'],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202020"/>
                </a:solidFill>
                <a:latin typeface="Courier New"/>
                <a:cs typeface="Courier New"/>
              </a:rPr>
              <a:t>'same']]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20"/>
              </a:lnSpc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Step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4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of</a:t>
            </a:r>
            <a:r>
              <a:rPr dirty="0" sz="1800" spc="-10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candidate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elimination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algo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['sunny',</a:t>
            </a:r>
            <a:r>
              <a:rPr dirty="0" sz="1800" spc="-1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4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4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'strong',</a:t>
            </a:r>
            <a:r>
              <a:rPr dirty="0" sz="1800" spc="-4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4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</a:t>
            </a:r>
            <a:r>
              <a:rPr dirty="0" sz="1800" spc="-11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[['sunny',</a:t>
            </a:r>
            <a:r>
              <a:rPr dirty="0" sz="1800" spc="-4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4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1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4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4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4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3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9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9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9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9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9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'?',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30"/>
              </a:lnSpc>
              <a:spcBef>
                <a:spcPts val="15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3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9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9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9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9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9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202020"/>
                </a:solidFill>
                <a:latin typeface="Courier New"/>
                <a:cs typeface="Courier New"/>
              </a:rPr>
              <a:t>'?']]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30"/>
              </a:lnSpc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Final</a:t>
            </a:r>
            <a:r>
              <a:rPr dirty="0" sz="1800" spc="-7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Specific</a:t>
            </a:r>
            <a:r>
              <a:rPr dirty="0" sz="1800" spc="-7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202020"/>
                </a:solidFill>
                <a:latin typeface="Courier New"/>
                <a:cs typeface="Courier New"/>
              </a:rPr>
              <a:t>hypothesis: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['sunny',</a:t>
            </a:r>
            <a:r>
              <a:rPr dirty="0" sz="1800" spc="-1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5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5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'strong',</a:t>
            </a:r>
            <a:r>
              <a:rPr dirty="0" sz="1800" spc="-5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5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'?']</a:t>
            </a:r>
            <a:endParaRPr sz="1800">
              <a:latin typeface="Courier New"/>
              <a:cs typeface="Courier New"/>
            </a:endParaRPr>
          </a:p>
          <a:p>
            <a:pPr marL="12700" marR="548005">
              <a:lnSpc>
                <a:spcPct val="100800"/>
              </a:lnSpc>
            </a:pP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Final</a:t>
            </a:r>
            <a:r>
              <a:rPr dirty="0" sz="1800" spc="-6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General</a:t>
            </a:r>
            <a:r>
              <a:rPr dirty="0" sz="1800" spc="-5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hypothesis:</a:t>
            </a:r>
            <a:r>
              <a:rPr dirty="0" sz="1800" spc="-5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[['sunny',</a:t>
            </a:r>
            <a:r>
              <a:rPr dirty="0" sz="1800" spc="-1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5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4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1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5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'?'],</a:t>
            </a:r>
            <a:r>
              <a:rPr dirty="0" sz="1800" spc="-5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['?',</a:t>
            </a:r>
            <a:r>
              <a:rPr dirty="0" sz="1800" spc="-5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'warm',</a:t>
            </a:r>
            <a:r>
              <a:rPr dirty="0" sz="1800" spc="-4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'?',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25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202020"/>
                </a:solidFill>
                <a:latin typeface="Courier New"/>
                <a:cs typeface="Courier New"/>
              </a:rPr>
              <a:t>'?',</a:t>
            </a:r>
            <a:r>
              <a:rPr dirty="0" sz="1800" spc="-90">
                <a:solidFill>
                  <a:srgbClr val="202020"/>
                </a:solidFill>
                <a:latin typeface="Courier New"/>
                <a:cs typeface="Courier New"/>
              </a:rPr>
              <a:t> </a:t>
            </a:r>
            <a:r>
              <a:rPr dirty="0" sz="1800" spc="-20">
                <a:solidFill>
                  <a:srgbClr val="202020"/>
                </a:solidFill>
                <a:latin typeface="Courier New"/>
                <a:cs typeface="Courier New"/>
              </a:rPr>
              <a:t>'?']]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1130" rIns="0" bIns="0" rtlCol="0" vert="horz">
            <a:spAutoFit/>
          </a:bodyPr>
          <a:lstStyle/>
          <a:p>
            <a:pPr marL="528320">
              <a:lnSpc>
                <a:spcPct val="100000"/>
              </a:lnSpc>
              <a:spcBef>
                <a:spcPts val="130"/>
              </a:spcBef>
            </a:pPr>
            <a:r>
              <a:rPr dirty="0" sz="3950" b="1">
                <a:latin typeface="Calibri"/>
                <a:cs typeface="Calibri"/>
              </a:rPr>
              <a:t>CHAPTER</a:t>
            </a:r>
            <a:r>
              <a:rPr dirty="0" sz="3950" spc="60" b="1">
                <a:latin typeface="Calibri"/>
                <a:cs typeface="Calibri"/>
              </a:rPr>
              <a:t> </a:t>
            </a:r>
            <a:r>
              <a:rPr dirty="0" sz="3950" b="1">
                <a:latin typeface="Calibri"/>
                <a:cs typeface="Calibri"/>
              </a:rPr>
              <a:t>4</a:t>
            </a:r>
            <a:r>
              <a:rPr dirty="0" sz="3950" spc="40" b="1">
                <a:latin typeface="Calibri"/>
                <a:cs typeface="Calibri"/>
              </a:rPr>
              <a:t> </a:t>
            </a:r>
            <a:r>
              <a:rPr dirty="0" sz="3950" b="1">
                <a:latin typeface="Calibri"/>
                <a:cs typeface="Calibri"/>
              </a:rPr>
              <a:t>SIMILARITY</a:t>
            </a:r>
            <a:r>
              <a:rPr dirty="0" sz="3950" spc="70" b="1">
                <a:latin typeface="Calibri"/>
                <a:cs typeface="Calibri"/>
              </a:rPr>
              <a:t> </a:t>
            </a:r>
            <a:r>
              <a:rPr dirty="0" sz="3950" b="1">
                <a:latin typeface="Calibri"/>
                <a:cs typeface="Calibri"/>
              </a:rPr>
              <a:t>BASED</a:t>
            </a:r>
            <a:r>
              <a:rPr dirty="0" sz="3950" spc="20" b="1">
                <a:latin typeface="Calibri"/>
                <a:cs typeface="Calibri"/>
              </a:rPr>
              <a:t> </a:t>
            </a:r>
            <a:r>
              <a:rPr dirty="0" sz="3950" spc="-10" b="1">
                <a:latin typeface="Calibri"/>
                <a:cs typeface="Calibri"/>
              </a:rPr>
              <a:t>LEARNING</a:t>
            </a:r>
            <a:endParaRPr sz="395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451" y="1666875"/>
            <a:ext cx="9439581" cy="29051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646" y="2000250"/>
            <a:ext cx="10281253" cy="45118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439" y="2276475"/>
            <a:ext cx="3381828" cy="33856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7375" y="2152650"/>
            <a:ext cx="6191250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307593"/>
            <a:ext cx="5267960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65" b="1">
                <a:latin typeface="Tahoma"/>
                <a:cs typeface="Tahoma"/>
              </a:rPr>
              <a:t>Algorithm</a:t>
            </a:r>
            <a:r>
              <a:rPr dirty="0" spc="-275" b="1">
                <a:latin typeface="Tahoma"/>
                <a:cs typeface="Tahoma"/>
              </a:rPr>
              <a:t> </a:t>
            </a:r>
            <a:r>
              <a:rPr dirty="0" spc="-150" b="1">
                <a:latin typeface="Tahoma"/>
                <a:cs typeface="Tahoma"/>
              </a:rPr>
              <a:t>4.1:</a:t>
            </a:r>
            <a:r>
              <a:rPr dirty="0" spc="-229" b="1">
                <a:latin typeface="Tahoma"/>
                <a:cs typeface="Tahoma"/>
              </a:rPr>
              <a:t> </a:t>
            </a:r>
            <a:r>
              <a:rPr dirty="0" spc="-155" b="1">
                <a:latin typeface="Tahoma"/>
                <a:cs typeface="Tahoma"/>
              </a:rPr>
              <a:t>k-</a:t>
            </a:r>
            <a:r>
              <a:rPr dirty="0" spc="-80" b="1">
                <a:latin typeface="Tahoma"/>
                <a:cs typeface="Tahoma"/>
              </a:rPr>
              <a:t>NN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091" y="1095374"/>
            <a:ext cx="10859419" cy="57626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905" y="123858"/>
            <a:ext cx="9446661" cy="347644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5302" y="3853822"/>
            <a:ext cx="7323873" cy="1889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5465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130"/>
              </a:spcBef>
            </a:pPr>
            <a:r>
              <a:rPr dirty="0" spc="-50" i="1">
                <a:latin typeface="Calibri Light"/>
                <a:cs typeface="Calibri Light"/>
              </a:rPr>
              <a:t>INTRODUCTION</a:t>
            </a:r>
            <a:r>
              <a:rPr dirty="0" spc="-185" i="1">
                <a:latin typeface="Calibri Light"/>
                <a:cs typeface="Calibri Light"/>
              </a:rPr>
              <a:t> </a:t>
            </a:r>
            <a:r>
              <a:rPr dirty="0" spc="-60" i="1">
                <a:latin typeface="Calibri Light"/>
                <a:cs typeface="Calibri Light"/>
              </a:rPr>
              <a:t>TO</a:t>
            </a:r>
            <a:r>
              <a:rPr dirty="0" spc="-190" i="1">
                <a:latin typeface="Calibri Light"/>
                <a:cs typeface="Calibri Light"/>
              </a:rPr>
              <a:t> </a:t>
            </a:r>
            <a:r>
              <a:rPr dirty="0" spc="-45" i="1">
                <a:latin typeface="Calibri Light"/>
                <a:cs typeface="Calibri Light"/>
              </a:rPr>
              <a:t>LEARNING</a:t>
            </a:r>
            <a:r>
              <a:rPr dirty="0" spc="-195" i="1">
                <a:latin typeface="Calibri Light"/>
                <a:cs typeface="Calibri Light"/>
              </a:rPr>
              <a:t> </a:t>
            </a:r>
            <a:r>
              <a:rPr dirty="0" i="1">
                <a:latin typeface="Calibri Light"/>
                <a:cs typeface="Calibri Light"/>
              </a:rPr>
              <a:t>AND</a:t>
            </a:r>
            <a:r>
              <a:rPr dirty="0" spc="-180" i="1">
                <a:latin typeface="Calibri Light"/>
                <a:cs typeface="Calibri Light"/>
              </a:rPr>
              <a:t> </a:t>
            </a:r>
            <a:r>
              <a:rPr dirty="0" i="1">
                <a:latin typeface="Calibri Light"/>
                <a:cs typeface="Calibri Light"/>
              </a:rPr>
              <a:t>ITS</a:t>
            </a:r>
            <a:r>
              <a:rPr dirty="0" spc="-145" i="1">
                <a:latin typeface="Calibri Light"/>
                <a:cs typeface="Calibri Light"/>
              </a:rPr>
              <a:t> </a:t>
            </a:r>
            <a:r>
              <a:rPr dirty="0" spc="-10" i="1">
                <a:latin typeface="Calibri Light"/>
                <a:cs typeface="Calibri Light"/>
              </a:rPr>
              <a:t>TYPES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342" y="1695450"/>
            <a:ext cx="8134907" cy="280807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0694" y="5703887"/>
            <a:ext cx="6443980" cy="916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16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Fig</a:t>
            </a:r>
            <a:r>
              <a:rPr dirty="0" sz="1800">
                <a:latin typeface="Times New Roman"/>
                <a:cs typeface="Times New Roman"/>
              </a:rPr>
              <a:t>: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Learning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Environment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Times New Roman"/>
                <a:cs typeface="Times New Roman"/>
              </a:rPr>
              <a:t>Learning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model= Hypothesis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set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+ Learning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algorithm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0" y="95289"/>
            <a:ext cx="10975891" cy="664840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644" y="434492"/>
            <a:ext cx="9463661" cy="34516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059" y="4733925"/>
            <a:ext cx="10925990" cy="60943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930" rIns="0" bIns="0" rtlCol="0" vert="horz">
            <a:spAutoFit/>
          </a:bodyPr>
          <a:lstStyle/>
          <a:p>
            <a:pPr marL="671195" marR="5080">
              <a:lnSpc>
                <a:spcPts val="4360"/>
              </a:lnSpc>
              <a:spcBef>
                <a:spcPts val="590"/>
              </a:spcBef>
            </a:pPr>
            <a:r>
              <a:rPr dirty="0" sz="3950" spc="-95" b="1">
                <a:latin typeface="Tahoma"/>
                <a:cs typeface="Tahoma"/>
              </a:rPr>
              <a:t>4.3</a:t>
            </a:r>
            <a:r>
              <a:rPr dirty="0" sz="3950" spc="-110" b="1">
                <a:latin typeface="Tahoma"/>
                <a:cs typeface="Tahoma"/>
              </a:rPr>
              <a:t> </a:t>
            </a:r>
            <a:r>
              <a:rPr dirty="0" sz="3950" spc="-150" b="1">
                <a:latin typeface="Tahoma"/>
                <a:cs typeface="Tahoma"/>
              </a:rPr>
              <a:t>Weighted</a:t>
            </a:r>
            <a:r>
              <a:rPr dirty="0" sz="3950" spc="-140" b="1">
                <a:latin typeface="Tahoma"/>
                <a:cs typeface="Tahoma"/>
              </a:rPr>
              <a:t> </a:t>
            </a:r>
            <a:r>
              <a:rPr dirty="0" sz="3950" spc="-100" b="1">
                <a:latin typeface="Tahoma"/>
                <a:cs typeface="Tahoma"/>
              </a:rPr>
              <a:t>k-</a:t>
            </a:r>
            <a:r>
              <a:rPr dirty="0" sz="3950" spc="-120" b="1">
                <a:latin typeface="Tahoma"/>
                <a:cs typeface="Tahoma"/>
              </a:rPr>
              <a:t>Nearest-Neighbor </a:t>
            </a:r>
            <a:r>
              <a:rPr dirty="0" sz="3950" spc="-20" b="1">
                <a:latin typeface="Tahoma"/>
                <a:cs typeface="Tahoma"/>
              </a:rPr>
              <a:t>Algorithm</a:t>
            </a:r>
            <a:endParaRPr sz="39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25" y="1695448"/>
            <a:ext cx="11677650" cy="505822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7273" rIns="0" bIns="0" rtlCol="0" vert="horz">
            <a:spAutoFit/>
          </a:bodyPr>
          <a:lstStyle/>
          <a:p>
            <a:pPr marL="671195">
              <a:lnSpc>
                <a:spcPct val="100000"/>
              </a:lnSpc>
              <a:spcBef>
                <a:spcPts val="130"/>
              </a:spcBef>
            </a:pPr>
            <a:r>
              <a:rPr dirty="0" spc="-145" b="1">
                <a:latin typeface="Tahoma"/>
                <a:cs typeface="Tahoma"/>
              </a:rPr>
              <a:t>4.4</a:t>
            </a:r>
            <a:r>
              <a:rPr dirty="0" spc="-250" b="1">
                <a:latin typeface="Tahoma"/>
                <a:cs typeface="Tahoma"/>
              </a:rPr>
              <a:t> </a:t>
            </a:r>
            <a:r>
              <a:rPr dirty="0" spc="-160" b="1">
                <a:latin typeface="Tahoma"/>
                <a:cs typeface="Tahoma"/>
              </a:rPr>
              <a:t>Nearest</a:t>
            </a:r>
            <a:r>
              <a:rPr dirty="0" spc="-254" b="1">
                <a:latin typeface="Tahoma"/>
                <a:cs typeface="Tahoma"/>
              </a:rPr>
              <a:t> </a:t>
            </a:r>
            <a:r>
              <a:rPr dirty="0" spc="-150" b="1">
                <a:latin typeface="Tahoma"/>
                <a:cs typeface="Tahoma"/>
              </a:rPr>
              <a:t>Centroid</a:t>
            </a:r>
            <a:r>
              <a:rPr dirty="0" spc="-275" b="1">
                <a:latin typeface="Tahoma"/>
                <a:cs typeface="Tahoma"/>
              </a:rPr>
              <a:t> </a:t>
            </a:r>
            <a:r>
              <a:rPr dirty="0" spc="-55" b="1">
                <a:latin typeface="Tahoma"/>
                <a:cs typeface="Tahoma"/>
              </a:rPr>
              <a:t>Classifier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757791"/>
            <a:ext cx="10385180" cy="367381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7273" rIns="0" bIns="0" rtlCol="0" vert="horz">
            <a:spAutoFit/>
          </a:bodyPr>
          <a:lstStyle/>
          <a:p>
            <a:pPr marL="671195">
              <a:lnSpc>
                <a:spcPct val="100000"/>
              </a:lnSpc>
              <a:spcBef>
                <a:spcPts val="130"/>
              </a:spcBef>
            </a:pPr>
            <a:r>
              <a:rPr dirty="0" spc="-145" b="1">
                <a:latin typeface="Tahoma"/>
                <a:cs typeface="Tahoma"/>
              </a:rPr>
              <a:t>4.5</a:t>
            </a:r>
            <a:r>
              <a:rPr dirty="0" spc="-240" b="1">
                <a:latin typeface="Tahoma"/>
                <a:cs typeface="Tahoma"/>
              </a:rPr>
              <a:t> </a:t>
            </a:r>
            <a:r>
              <a:rPr dirty="0" spc="-120" b="1">
                <a:latin typeface="Tahoma"/>
                <a:cs typeface="Tahoma"/>
              </a:rPr>
              <a:t>Locally</a:t>
            </a:r>
            <a:r>
              <a:rPr dirty="0" spc="-250" b="1">
                <a:latin typeface="Tahoma"/>
                <a:cs typeface="Tahoma"/>
              </a:rPr>
              <a:t> </a:t>
            </a:r>
            <a:r>
              <a:rPr dirty="0" spc="-190" b="1">
                <a:latin typeface="Tahoma"/>
                <a:cs typeface="Tahoma"/>
              </a:rPr>
              <a:t>Weighted</a:t>
            </a:r>
            <a:r>
              <a:rPr dirty="0" spc="-275" b="1">
                <a:latin typeface="Tahoma"/>
                <a:cs typeface="Tahoma"/>
              </a:rPr>
              <a:t> </a:t>
            </a:r>
            <a:r>
              <a:rPr dirty="0" spc="-175" b="1">
                <a:latin typeface="Tahoma"/>
                <a:cs typeface="Tahoma"/>
              </a:rPr>
              <a:t>Regression</a:t>
            </a:r>
            <a:r>
              <a:rPr dirty="0" spc="-305" b="1">
                <a:latin typeface="Tahoma"/>
                <a:cs typeface="Tahoma"/>
              </a:rPr>
              <a:t> </a:t>
            </a:r>
            <a:r>
              <a:rPr dirty="0" spc="-365" b="1">
                <a:latin typeface="Tahoma"/>
                <a:cs typeface="Tahoma"/>
              </a:rPr>
              <a:t>(LWR)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55181" y="1343025"/>
            <a:ext cx="11100435" cy="5514975"/>
            <a:chOff x="255181" y="1343025"/>
            <a:chExt cx="11100435" cy="55149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181" y="1343025"/>
              <a:ext cx="11100390" cy="16573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49" y="3019424"/>
              <a:ext cx="11068050" cy="3838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6397" rIns="0" bIns="0" rtlCol="0" vert="horz">
            <a:spAutoFit/>
          </a:bodyPr>
          <a:lstStyle/>
          <a:p>
            <a:pPr marL="671195">
              <a:lnSpc>
                <a:spcPct val="100000"/>
              </a:lnSpc>
              <a:spcBef>
                <a:spcPts val="105"/>
              </a:spcBef>
            </a:pPr>
            <a:r>
              <a:rPr dirty="0" sz="6000" spc="-30"/>
              <a:t>Chapter</a:t>
            </a:r>
            <a:r>
              <a:rPr dirty="0" sz="6000" spc="-210"/>
              <a:t> </a:t>
            </a:r>
            <a:r>
              <a:rPr dirty="0" sz="6000" spc="-40"/>
              <a:t>-</a:t>
            </a:r>
            <a:r>
              <a:rPr dirty="0" sz="6000"/>
              <a:t>5</a:t>
            </a:r>
            <a:r>
              <a:rPr dirty="0" sz="6000" spc="-195"/>
              <a:t> </a:t>
            </a:r>
            <a:r>
              <a:rPr dirty="0" sz="6000" spc="-55"/>
              <a:t>Regression</a:t>
            </a:r>
            <a:r>
              <a:rPr dirty="0" sz="6000" spc="-200"/>
              <a:t> </a:t>
            </a:r>
            <a:r>
              <a:rPr dirty="0" sz="6000" spc="-25"/>
              <a:t>Analysis</a:t>
            </a:r>
            <a:endParaRPr sz="6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2343150"/>
            <a:ext cx="1047681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326" y="2019308"/>
            <a:ext cx="11250205" cy="434332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548" y="185"/>
            <a:ext cx="10932770" cy="65655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727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50"/>
              <a:t>Introduction</a:t>
            </a:r>
            <a:r>
              <a:rPr dirty="0" spc="-170"/>
              <a:t> </a:t>
            </a:r>
            <a:r>
              <a:rPr dirty="0"/>
              <a:t>to</a:t>
            </a:r>
            <a:r>
              <a:rPr dirty="0" spc="-170"/>
              <a:t> </a:t>
            </a:r>
            <a:r>
              <a:rPr dirty="0" spc="-25"/>
              <a:t>Linearity</a:t>
            </a:r>
            <a:r>
              <a:rPr dirty="0" spc="-180"/>
              <a:t> </a:t>
            </a:r>
            <a:r>
              <a:rPr dirty="0" spc="-40"/>
              <a:t>,Correlation,</a:t>
            </a:r>
            <a:r>
              <a:rPr dirty="0" spc="-150"/>
              <a:t> </a:t>
            </a:r>
            <a:r>
              <a:rPr dirty="0" spc="-10"/>
              <a:t>Causation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5" y="1524046"/>
            <a:ext cx="11192569" cy="145712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854" y="3219448"/>
            <a:ext cx="10312323" cy="352117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07" y="18"/>
            <a:ext cx="11606684" cy="65150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5" y="352529"/>
            <a:ext cx="11204155" cy="620997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798" y="2305086"/>
            <a:ext cx="9219670" cy="182872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496" y="513865"/>
            <a:ext cx="9053057" cy="408650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052" y="247795"/>
            <a:ext cx="10242491" cy="592430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823" y="1943232"/>
            <a:ext cx="10153005" cy="458117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100" y="0"/>
            <a:ext cx="11199972" cy="670555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1675" y="2209800"/>
            <a:ext cx="6156420" cy="35528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777" y="1695460"/>
            <a:ext cx="8008648" cy="403788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345" y="161925"/>
            <a:ext cx="10780935" cy="639114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7479" y="1562142"/>
            <a:ext cx="9126542" cy="373364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889" y="0"/>
            <a:ext cx="11229651" cy="67912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88518"/>
            <a:ext cx="6996430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/>
              <a:t>Classical</a:t>
            </a:r>
            <a:r>
              <a:rPr dirty="0" sz="3950" spc="-155"/>
              <a:t> </a:t>
            </a:r>
            <a:r>
              <a:rPr dirty="0" sz="3950"/>
              <a:t>and</a:t>
            </a:r>
            <a:r>
              <a:rPr dirty="0" sz="3950" spc="-150"/>
              <a:t> </a:t>
            </a:r>
            <a:r>
              <a:rPr dirty="0" sz="3950" spc="-10"/>
              <a:t>Adaptive</a:t>
            </a:r>
            <a:r>
              <a:rPr dirty="0" sz="3950" spc="-120"/>
              <a:t> </a:t>
            </a:r>
            <a:r>
              <a:rPr dirty="0" sz="3950"/>
              <a:t>ML</a:t>
            </a:r>
            <a:r>
              <a:rPr dirty="0" sz="3950" spc="-125"/>
              <a:t> </a:t>
            </a:r>
            <a:r>
              <a:rPr dirty="0" sz="3950" spc="-10"/>
              <a:t>systems.</a:t>
            </a:r>
            <a:endParaRPr sz="3950"/>
          </a:p>
        </p:txBody>
      </p:sp>
      <p:sp>
        <p:nvSpPr>
          <p:cNvPr id="3" name="object 3" descr=""/>
          <p:cNvSpPr txBox="1"/>
          <p:nvPr/>
        </p:nvSpPr>
        <p:spPr>
          <a:xfrm>
            <a:off x="781050" y="1082992"/>
            <a:ext cx="103676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1443990" algn="l"/>
                <a:tab pos="2764790" algn="l"/>
                <a:tab pos="3950970" algn="l"/>
                <a:tab pos="4639310" algn="l"/>
                <a:tab pos="5551170" algn="l"/>
                <a:tab pos="6889115" algn="l"/>
                <a:tab pos="7288530" algn="l"/>
                <a:tab pos="7574915" algn="l"/>
                <a:tab pos="9585325" algn="l"/>
                <a:tab pos="10097135" algn="l"/>
              </a:tabLst>
            </a:pPr>
            <a:r>
              <a:rPr dirty="0" sz="2400" spc="-25" b="1">
                <a:latin typeface="Calibri"/>
                <a:cs typeface="Calibri"/>
              </a:rPr>
              <a:t>1.</a:t>
            </a:r>
            <a:r>
              <a:rPr dirty="0" sz="2400" b="1">
                <a:latin typeface="Calibri"/>
                <a:cs typeface="Calibri"/>
              </a:rPr>
              <a:t>	</a:t>
            </a:r>
            <a:r>
              <a:rPr dirty="0" sz="2400" spc="-10" b="1">
                <a:latin typeface="Calibri"/>
                <a:cs typeface="Calibri"/>
              </a:rPr>
              <a:t>Classic</a:t>
            </a:r>
            <a:r>
              <a:rPr dirty="0" sz="2400" b="1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machines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examine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0">
                <a:latin typeface="Calibri"/>
                <a:cs typeface="Calibri"/>
              </a:rPr>
              <a:t>data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inputs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according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5">
                <a:latin typeface="Calibri"/>
                <a:cs typeface="Calibri"/>
              </a:rPr>
              <a:t>to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50">
                <a:latin typeface="Calibri"/>
                <a:cs typeface="Calibri"/>
              </a:rPr>
              <a:t>a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predetermined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5">
                <a:latin typeface="Calibri"/>
                <a:cs typeface="Calibri"/>
              </a:rPr>
              <a:t>set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5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38567" y="1416430"/>
            <a:ext cx="990346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1700" algn="l"/>
                <a:tab pos="1963420" algn="l"/>
                <a:tab pos="3205480" algn="l"/>
                <a:tab pos="3876675" algn="l"/>
                <a:tab pos="5668645" algn="l"/>
                <a:tab pos="6379845" algn="l"/>
                <a:tab pos="7016750" algn="l"/>
                <a:tab pos="7534275" algn="l"/>
                <a:tab pos="8330565" algn="l"/>
                <a:tab pos="8794115" algn="l"/>
              </a:tabLst>
            </a:pPr>
            <a:r>
              <a:rPr dirty="0" sz="2400" spc="-10">
                <a:latin typeface="Calibri"/>
                <a:cs typeface="Calibri"/>
              </a:rPr>
              <a:t>rules,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finding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patterns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5">
                <a:latin typeface="Calibri"/>
                <a:cs typeface="Calibri"/>
              </a:rPr>
              <a:t>and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relationships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0">
                <a:latin typeface="Calibri"/>
                <a:cs typeface="Calibri"/>
              </a:rPr>
              <a:t>that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5">
                <a:latin typeface="Calibri"/>
                <a:cs typeface="Calibri"/>
              </a:rPr>
              <a:t>can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5">
                <a:latin typeface="Calibri"/>
                <a:cs typeface="Calibri"/>
              </a:rPr>
              <a:t>be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0">
                <a:latin typeface="Calibri"/>
                <a:cs typeface="Calibri"/>
              </a:rPr>
              <a:t>used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5">
                <a:latin typeface="Calibri"/>
                <a:cs typeface="Calibri"/>
              </a:rPr>
              <a:t>to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0">
                <a:latin typeface="Calibri"/>
                <a:cs typeface="Calibri"/>
              </a:rPr>
              <a:t>generate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1050" y="1649412"/>
            <a:ext cx="10368915" cy="442277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algn="just" marL="469900">
              <a:lnSpc>
                <a:spcPct val="100000"/>
              </a:lnSpc>
              <a:spcBef>
                <a:spcPts val="825"/>
              </a:spcBef>
            </a:pPr>
            <a:r>
              <a:rPr dirty="0" sz="2400">
                <a:latin typeface="Calibri"/>
                <a:cs typeface="Calibri"/>
              </a:rPr>
              <a:t>predictions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or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choices.</a:t>
            </a:r>
            <a:endParaRPr sz="2400">
              <a:latin typeface="Calibri"/>
              <a:cs typeface="Calibri"/>
            </a:endParaRPr>
          </a:p>
          <a:p>
            <a:pPr algn="just" marL="467359" indent="-454659">
              <a:lnSpc>
                <a:spcPts val="2755"/>
              </a:lnSpc>
              <a:spcBef>
                <a:spcPts val="725"/>
              </a:spcBef>
              <a:buAutoNum type="arabicPeriod" startAt="2"/>
              <a:tabLst>
                <a:tab pos="467359" algn="l"/>
              </a:tabLst>
            </a:pPr>
            <a:r>
              <a:rPr dirty="0" sz="2400">
                <a:latin typeface="Calibri"/>
                <a:cs typeface="Calibri"/>
              </a:rPr>
              <a:t>Support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vector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machines,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decision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trees,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logistic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regression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some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algn="just" marL="469900">
              <a:lnSpc>
                <a:spcPts val="2755"/>
              </a:lnSpc>
            </a:pPr>
            <a:r>
              <a:rPr dirty="0" sz="2400">
                <a:latin typeface="Calibri"/>
                <a:cs typeface="Calibri"/>
              </a:rPr>
              <a:t>most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used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classical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machine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learning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techniques.</a:t>
            </a:r>
            <a:endParaRPr sz="2400">
              <a:latin typeface="Calibri"/>
              <a:cs typeface="Calibri"/>
            </a:endParaRPr>
          </a:p>
          <a:p>
            <a:pPr algn="just" marL="534670" indent="-521970">
              <a:lnSpc>
                <a:spcPts val="2720"/>
              </a:lnSpc>
              <a:spcBef>
                <a:spcPts val="725"/>
              </a:spcBef>
              <a:buFont typeface="Calibri"/>
              <a:buAutoNum type="arabicPeriod" startAt="3"/>
              <a:tabLst>
                <a:tab pos="534670" algn="l"/>
              </a:tabLst>
            </a:pPr>
            <a:r>
              <a:rPr dirty="0" sz="2400" b="1">
                <a:latin typeface="Calibri"/>
                <a:cs typeface="Calibri"/>
              </a:rPr>
              <a:t>Adaptive</a:t>
            </a:r>
            <a:r>
              <a:rPr dirty="0" sz="2400" spc="17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or</a:t>
            </a:r>
            <a:r>
              <a:rPr dirty="0" sz="2400" spc="1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deep</a:t>
            </a:r>
            <a:r>
              <a:rPr dirty="0" sz="2400" spc="1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learning,</a:t>
            </a:r>
            <a:r>
              <a:rPr dirty="0" sz="2400" spc="1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1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created</a:t>
            </a:r>
            <a:r>
              <a:rPr dirty="0" sz="2400" spc="1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1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automatically</a:t>
            </a:r>
            <a:r>
              <a:rPr dirty="0" sz="2400" spc="1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learn</a:t>
            </a:r>
            <a:r>
              <a:rPr dirty="0" sz="2400" spc="1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from</a:t>
            </a:r>
            <a:r>
              <a:rPr dirty="0" sz="2400" spc="1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</a:t>
            </a:r>
            <a:r>
              <a:rPr dirty="0" sz="2400" spc="1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inputs</a:t>
            </a:r>
            <a:endParaRPr sz="2400">
              <a:latin typeface="Calibri"/>
              <a:cs typeface="Calibri"/>
            </a:endParaRPr>
          </a:p>
          <a:p>
            <a:pPr algn="just" marL="469900">
              <a:lnSpc>
                <a:spcPts val="2720"/>
              </a:lnSpc>
            </a:pPr>
            <a:r>
              <a:rPr dirty="0" sz="2400">
                <a:latin typeface="Calibri"/>
                <a:cs typeface="Calibri"/>
              </a:rPr>
              <a:t>without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being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explicitly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programmed.</a:t>
            </a:r>
            <a:endParaRPr sz="2400">
              <a:latin typeface="Calibri"/>
              <a:cs typeface="Calibri"/>
            </a:endParaRPr>
          </a:p>
          <a:p>
            <a:pPr algn="just" marL="466725" marR="5715" indent="-454659">
              <a:lnSpc>
                <a:spcPct val="89900"/>
              </a:lnSpc>
              <a:spcBef>
                <a:spcPts val="1015"/>
              </a:spcBef>
              <a:buAutoNum type="arabicPeriod" startAt="4"/>
              <a:tabLst>
                <a:tab pos="469900" algn="l"/>
              </a:tabLst>
            </a:pPr>
            <a:r>
              <a:rPr dirty="0" sz="2400">
                <a:latin typeface="Calibri"/>
                <a:cs typeface="Calibri"/>
              </a:rPr>
              <a:t>By</a:t>
            </a:r>
            <a:r>
              <a:rPr dirty="0" sz="2400" spc="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learning</a:t>
            </a:r>
            <a:r>
              <a:rPr dirty="0" sz="2400" spc="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hierarchical</a:t>
            </a:r>
            <a:r>
              <a:rPr dirty="0" sz="2400" spc="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representations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input,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these</a:t>
            </a:r>
            <a:r>
              <a:rPr dirty="0" sz="2400" spc="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algorithms</a:t>
            </a:r>
            <a:r>
              <a:rPr dirty="0" sz="2400" spc="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are</a:t>
            </a:r>
            <a:r>
              <a:rPr dirty="0" sz="2400" spc="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able </a:t>
            </a:r>
            <a:r>
              <a:rPr dirty="0" sz="2400" spc="-2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2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handle</a:t>
            </a:r>
            <a:r>
              <a:rPr dirty="0" sz="2400" spc="2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more</a:t>
            </a:r>
            <a:r>
              <a:rPr dirty="0" sz="2400" spc="2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complex</a:t>
            </a:r>
            <a:r>
              <a:rPr dirty="0" sz="2400" spc="2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2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unstructured</a:t>
            </a:r>
            <a:r>
              <a:rPr dirty="0" sz="2400" spc="3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data,</a:t>
            </a:r>
            <a:r>
              <a:rPr dirty="0" sz="2400" spc="2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such</a:t>
            </a:r>
            <a:r>
              <a:rPr dirty="0" sz="2400" spc="254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2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photos,</a:t>
            </a:r>
            <a:r>
              <a:rPr dirty="0" sz="2400" spc="2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videos,</a:t>
            </a:r>
            <a:r>
              <a:rPr dirty="0" sz="2400" spc="27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and </a:t>
            </a:r>
            <a:r>
              <a:rPr dirty="0" sz="2400" spc="-25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natural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language.</a:t>
            </a:r>
            <a:endParaRPr sz="2400">
              <a:latin typeface="Calibri"/>
              <a:cs typeface="Calibri"/>
            </a:endParaRPr>
          </a:p>
          <a:p>
            <a:pPr algn="just" marL="466725" indent="-454025">
              <a:lnSpc>
                <a:spcPts val="2755"/>
              </a:lnSpc>
              <a:spcBef>
                <a:spcPts val="725"/>
              </a:spcBef>
              <a:buAutoNum type="arabicPeriod" startAt="4"/>
              <a:tabLst>
                <a:tab pos="466725" algn="l"/>
              </a:tabLst>
            </a:pPr>
            <a:r>
              <a:rPr dirty="0" sz="2400">
                <a:latin typeface="Calibri"/>
                <a:cs typeface="Calibri"/>
              </a:rPr>
              <a:t>Adaptive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next</a:t>
            </a:r>
            <a:r>
              <a:rPr dirty="0" sz="2400" spc="1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generation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traditional</a:t>
            </a:r>
            <a:r>
              <a:rPr dirty="0" sz="2400" spc="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1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new,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improved,</a:t>
            </a:r>
            <a:endParaRPr sz="2400">
              <a:latin typeface="Calibri"/>
              <a:cs typeface="Calibri"/>
            </a:endParaRPr>
          </a:p>
          <a:p>
            <a:pPr algn="just" marL="469900">
              <a:lnSpc>
                <a:spcPts val="2755"/>
              </a:lnSpc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better.</a:t>
            </a:r>
            <a:endParaRPr sz="2400">
              <a:latin typeface="Calibri"/>
              <a:cs typeface="Calibri"/>
            </a:endParaRPr>
          </a:p>
          <a:p>
            <a:pPr algn="just" marL="534670" indent="-521970">
              <a:lnSpc>
                <a:spcPct val="100000"/>
              </a:lnSpc>
              <a:spcBef>
                <a:spcPts val="725"/>
              </a:spcBef>
              <a:buAutoNum type="arabicPeriod" startAt="6"/>
              <a:tabLst>
                <a:tab pos="534670" algn="l"/>
              </a:tabLst>
            </a:pPr>
            <a:r>
              <a:rPr dirty="0" sz="2400">
                <a:latin typeface="Calibri"/>
                <a:cs typeface="Calibri"/>
              </a:rPr>
              <a:t>Even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though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traditional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ML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witnessed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significant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progress.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51" y="193628"/>
            <a:ext cx="11526223" cy="666422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545" y="1028794"/>
            <a:ext cx="9284077" cy="53053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783" y="333375"/>
            <a:ext cx="11294763" cy="586496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978" y="177386"/>
            <a:ext cx="9712108" cy="668054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231" y="2196283"/>
            <a:ext cx="9291588" cy="35375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427" y="133346"/>
            <a:ext cx="11399420" cy="672461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513" y="1695464"/>
            <a:ext cx="9362457" cy="489583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0" y="39468"/>
            <a:ext cx="11906250" cy="655183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9" y="13906"/>
            <a:ext cx="6779895" cy="674433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import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numpy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np</a:t>
            </a:r>
            <a:endParaRPr sz="2000">
              <a:latin typeface="Calibri"/>
              <a:cs typeface="Calibri"/>
            </a:endParaRPr>
          </a:p>
          <a:p>
            <a:pPr marL="12700" marR="330263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import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matplotlib.pyplot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plt </a:t>
            </a:r>
            <a:r>
              <a:rPr dirty="0" sz="2000">
                <a:latin typeface="Calibri"/>
                <a:cs typeface="Calibri"/>
              </a:rPr>
              <a:t>def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local_regression(x0,</a:t>
            </a:r>
            <a:r>
              <a:rPr dirty="0" sz="2000">
                <a:latin typeface="Calibri"/>
                <a:cs typeface="Calibri"/>
              </a:rPr>
              <a:t> X,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95">
                <a:latin typeface="Calibri"/>
                <a:cs typeface="Calibri"/>
              </a:rPr>
              <a:t>Y,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tau):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x0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[1,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x0]</a:t>
            </a:r>
            <a:endParaRPr sz="2000">
              <a:latin typeface="Calibri"/>
              <a:cs typeface="Calibri"/>
            </a:endParaRPr>
          </a:p>
          <a:p>
            <a:pPr marL="241300" marR="46278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X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[[1,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i]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X] </a:t>
            </a:r>
            <a:r>
              <a:rPr dirty="0" sz="2000">
                <a:latin typeface="Calibri"/>
                <a:cs typeface="Calibri"/>
              </a:rPr>
              <a:t>X =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np.asarray(X)</a:t>
            </a:r>
            <a:endParaRPr sz="2000">
              <a:latin typeface="Calibri"/>
              <a:cs typeface="Calibri"/>
            </a:endParaRPr>
          </a:p>
          <a:p>
            <a:pPr marL="241300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xw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(X.T)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*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np.exp(np.sum((X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x0)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**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2,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axis=1)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/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(-2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*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tau**2)) </a:t>
            </a:r>
            <a:r>
              <a:rPr dirty="0" sz="2000">
                <a:latin typeface="Calibri"/>
                <a:cs typeface="Calibri"/>
              </a:rPr>
              <a:t>beta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np.linalg.pinv(xw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@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X) @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xw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@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241300" marR="4894580">
              <a:lnSpc>
                <a:spcPct val="100000"/>
              </a:lnSpc>
              <a:spcBef>
                <a:spcPts val="10"/>
              </a:spcBef>
            </a:pPr>
            <a:r>
              <a:rPr dirty="0" sz="2000" spc="-10">
                <a:latin typeface="Calibri"/>
                <a:cs typeface="Calibri"/>
              </a:rPr>
              <a:t>beta=beta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@</a:t>
            </a:r>
            <a:r>
              <a:rPr dirty="0" sz="2000" spc="-25">
                <a:latin typeface="Calibri"/>
                <a:cs typeface="Calibri"/>
              </a:rPr>
              <a:t> x0 </a:t>
            </a:r>
            <a:r>
              <a:rPr dirty="0" sz="2000">
                <a:latin typeface="Calibri"/>
                <a:cs typeface="Calibri"/>
              </a:rPr>
              <a:t>return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beta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def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draw(tau):</a:t>
            </a:r>
            <a:endParaRPr sz="2000">
              <a:latin typeface="Calibri"/>
              <a:cs typeface="Calibri"/>
            </a:endParaRPr>
          </a:p>
          <a:p>
            <a:pPr marL="241300" marR="34036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prediction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[local_regression(x0,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X,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0">
                <a:latin typeface="Calibri"/>
                <a:cs typeface="Calibri"/>
              </a:rPr>
              <a:t>Y,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tau)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x0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domain] </a:t>
            </a:r>
            <a:r>
              <a:rPr dirty="0" sz="2000">
                <a:latin typeface="Calibri"/>
                <a:cs typeface="Calibri"/>
              </a:rPr>
              <a:t>plt.plot(X,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55">
                <a:latin typeface="Calibri"/>
                <a:cs typeface="Calibri"/>
              </a:rPr>
              <a:t>Y,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'o',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color='black')</a:t>
            </a:r>
            <a:endParaRPr sz="2000">
              <a:latin typeface="Calibri"/>
              <a:cs typeface="Calibri"/>
            </a:endParaRPr>
          </a:p>
          <a:p>
            <a:pPr marL="241300" marR="2432685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Calibri"/>
                <a:cs typeface="Calibri"/>
              </a:rPr>
              <a:t>plt.plot(domain,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prediction,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color='red') plt.show()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X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np.linspace(-</a:t>
            </a:r>
            <a:r>
              <a:rPr dirty="0" sz="2000">
                <a:latin typeface="Calibri"/>
                <a:cs typeface="Calibri"/>
              </a:rPr>
              <a:t>3,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3, </a:t>
            </a:r>
            <a:r>
              <a:rPr dirty="0" sz="2000" spc="-10">
                <a:latin typeface="Calibri"/>
                <a:cs typeface="Calibri"/>
              </a:rPr>
              <a:t>num=1000)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domain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  <a:p>
            <a:pPr marL="12700" marR="3373754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=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np.log(np.abs(X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**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2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1)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+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.5) </a:t>
            </a:r>
            <a:r>
              <a:rPr dirty="0" sz="2000" spc="-10">
                <a:latin typeface="Calibri"/>
                <a:cs typeface="Calibri"/>
              </a:rPr>
              <a:t>draw(10)</a:t>
            </a:r>
            <a:endParaRPr sz="2000">
              <a:latin typeface="Calibri"/>
              <a:cs typeface="Calibri"/>
            </a:endParaRPr>
          </a:p>
          <a:p>
            <a:pPr marL="12700" marR="550799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Calibri"/>
                <a:cs typeface="Calibri"/>
              </a:rPr>
              <a:t>draw(0.1) draw(0.01) draw(0.001)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725" y="0"/>
            <a:ext cx="5429250" cy="6659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725" y="2297628"/>
            <a:ext cx="9867900" cy="30584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3690" rIns="0" bIns="0" rtlCol="0" vert="horz">
            <a:spAutoFit/>
          </a:bodyPr>
          <a:lstStyle/>
          <a:p>
            <a:pPr marL="671195" marR="5080">
              <a:lnSpc>
                <a:spcPts val="4730"/>
              </a:lnSpc>
              <a:spcBef>
                <a:spcPts val="745"/>
              </a:spcBef>
            </a:pPr>
            <a:r>
              <a:rPr dirty="0"/>
              <a:t>3.2</a:t>
            </a:r>
            <a:r>
              <a:rPr dirty="0" spc="-145"/>
              <a:t> </a:t>
            </a:r>
            <a:r>
              <a:rPr dirty="0" spc="-50"/>
              <a:t>INTRODUCTION</a:t>
            </a:r>
            <a:r>
              <a:rPr dirty="0" spc="-145"/>
              <a:t> </a:t>
            </a:r>
            <a:r>
              <a:rPr dirty="0" spc="-80"/>
              <a:t>TO</a:t>
            </a:r>
            <a:r>
              <a:rPr dirty="0" spc="-170"/>
              <a:t> </a:t>
            </a:r>
            <a:r>
              <a:rPr dirty="0" spc="-80"/>
              <a:t>COMPUTATION </a:t>
            </a:r>
            <a:r>
              <a:rPr dirty="0" spc="-45"/>
              <a:t>LEARNING</a:t>
            </a:r>
            <a:r>
              <a:rPr dirty="0" spc="-190"/>
              <a:t> </a:t>
            </a:r>
            <a:r>
              <a:rPr dirty="0" spc="-10"/>
              <a:t>THEORY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410" y="1895596"/>
            <a:ext cx="9879206" cy="320876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47675" y="5419725"/>
            <a:ext cx="11050905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These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questions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are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basis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of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field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called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‘Computational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Learning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Theory’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or</a:t>
            </a:r>
            <a:r>
              <a:rPr dirty="0" sz="2400" spc="-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</a:t>
            </a:r>
            <a:r>
              <a:rPr dirty="0" sz="2400" spc="-10">
                <a:latin typeface="Times New Roman"/>
                <a:cs typeface="Times New Roman"/>
              </a:rPr>
              <a:t> short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65"/>
              </a:lnSpc>
            </a:pPr>
            <a:r>
              <a:rPr dirty="0" sz="2400" spc="-10">
                <a:latin typeface="Times New Roman"/>
                <a:cs typeface="Times New Roman"/>
              </a:rPr>
              <a:t>(COLT).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7273" rIns="0" bIns="0" rtlCol="0" vert="horz">
            <a:spAutoFit/>
          </a:bodyPr>
          <a:lstStyle/>
          <a:p>
            <a:pPr marL="671195">
              <a:lnSpc>
                <a:spcPct val="100000"/>
              </a:lnSpc>
              <a:spcBef>
                <a:spcPts val="130"/>
              </a:spcBef>
            </a:pPr>
            <a:r>
              <a:rPr dirty="0"/>
              <a:t>3.3</a:t>
            </a:r>
            <a:r>
              <a:rPr dirty="0" spc="-95"/>
              <a:t> </a:t>
            </a:r>
            <a:r>
              <a:rPr dirty="0" spc="-40"/>
              <a:t>DESIGN</a:t>
            </a:r>
            <a:r>
              <a:rPr dirty="0" spc="-145"/>
              <a:t> </a:t>
            </a:r>
            <a:r>
              <a:rPr dirty="0"/>
              <a:t>OF</a:t>
            </a:r>
            <a:r>
              <a:rPr dirty="0" spc="-180"/>
              <a:t> </a:t>
            </a:r>
            <a:r>
              <a:rPr dirty="0"/>
              <a:t>A</a:t>
            </a:r>
            <a:r>
              <a:rPr dirty="0" spc="-114"/>
              <a:t> </a:t>
            </a:r>
            <a:r>
              <a:rPr dirty="0" spc="-45"/>
              <a:t>LEARNING</a:t>
            </a:r>
            <a:r>
              <a:rPr dirty="0" spc="-170"/>
              <a:t> </a:t>
            </a:r>
            <a:r>
              <a:rPr dirty="0" spc="-10"/>
              <a:t>SYSTEM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217" y="1938553"/>
            <a:ext cx="9729892" cy="28518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2024-06-18T16:03:01Z</dcterms:created>
  <dcterms:modified xsi:type="dcterms:W3CDTF">2024-06-18T16:03:01Z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2024-06-12T00:00:00Z</vt:filetime>
  </property>
  <property fmtid="{D5CDD505-2E9C-101B-9397-08002B2CF9AE}" pid="3" name="LastSaved">
    <vt:filetime>2024-06-18T00:00:00Z</vt:filetime>
  </property>
</Properties>
</file>